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17.xml" ContentType="application/vnd.openxmlformats-officedocument.presentationml.notesSl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23.xml" ContentType="application/vnd.openxmlformats-officedocument.presentationml.notesSlide+xml"/>
  <Override PartName="/ppt/theme/themeOverride5.xml" ContentType="application/vnd.openxmlformats-officedocument.themeOverr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theme/themeOverride6.xml" ContentType="application/vnd.openxmlformats-officedocument.themeOverride+xml"/>
  <Override PartName="/ppt/notesSlides/notesSlide27.xml" ContentType="application/vnd.openxmlformats-officedocument.presentationml.notesSlide+xml"/>
  <Override PartName="/ppt/theme/themeOverride7.xml" ContentType="application/vnd.openxmlformats-officedocument.themeOverr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theme/themeOverride8.xml" ContentType="application/vnd.openxmlformats-officedocument.themeOverr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theme/themeOverride9.xml" ContentType="application/vnd.openxmlformats-officedocument.themeOverr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theme/themeOverride10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8"/>
  </p:notesMasterIdLst>
  <p:sldIdLst>
    <p:sldId id="343" r:id="rId2"/>
    <p:sldId id="395" r:id="rId3"/>
    <p:sldId id="387" r:id="rId4"/>
    <p:sldId id="396" r:id="rId5"/>
    <p:sldId id="256" r:id="rId6"/>
    <p:sldId id="333" r:id="rId7"/>
    <p:sldId id="345" r:id="rId8"/>
    <p:sldId id="336" r:id="rId9"/>
    <p:sldId id="348" r:id="rId10"/>
    <p:sldId id="338" r:id="rId11"/>
    <p:sldId id="356" r:id="rId12"/>
    <p:sldId id="347" r:id="rId13"/>
    <p:sldId id="393" r:id="rId14"/>
    <p:sldId id="354" r:id="rId15"/>
    <p:sldId id="353" r:id="rId16"/>
    <p:sldId id="355" r:id="rId17"/>
    <p:sldId id="349" r:id="rId18"/>
    <p:sldId id="371" r:id="rId19"/>
    <p:sldId id="364" r:id="rId20"/>
    <p:sldId id="366" r:id="rId21"/>
    <p:sldId id="367" r:id="rId22"/>
    <p:sldId id="368" r:id="rId23"/>
    <p:sldId id="369" r:id="rId24"/>
    <p:sldId id="370" r:id="rId25"/>
    <p:sldId id="382" r:id="rId26"/>
    <p:sldId id="381" r:id="rId27"/>
    <p:sldId id="383" r:id="rId28"/>
    <p:sldId id="365" r:id="rId29"/>
    <p:sldId id="361" r:id="rId30"/>
    <p:sldId id="379" r:id="rId31"/>
    <p:sldId id="374" r:id="rId32"/>
    <p:sldId id="376" r:id="rId33"/>
    <p:sldId id="375" r:id="rId34"/>
    <p:sldId id="373" r:id="rId35"/>
    <p:sldId id="388" r:id="rId36"/>
    <p:sldId id="378" r:id="rId37"/>
    <p:sldId id="372" r:id="rId38"/>
    <p:sldId id="350" r:id="rId39"/>
    <p:sldId id="394" r:id="rId40"/>
    <p:sldId id="351" r:id="rId41"/>
    <p:sldId id="380" r:id="rId42"/>
    <p:sldId id="389" r:id="rId43"/>
    <p:sldId id="341" r:id="rId44"/>
    <p:sldId id="362" r:id="rId45"/>
    <p:sldId id="352" r:id="rId46"/>
    <p:sldId id="390" r:id="rId47"/>
    <p:sldId id="392" r:id="rId48"/>
    <p:sldId id="391" r:id="rId49"/>
    <p:sldId id="342" r:id="rId50"/>
    <p:sldId id="328" r:id="rId51"/>
    <p:sldId id="331" r:id="rId52"/>
    <p:sldId id="330" r:id="rId53"/>
    <p:sldId id="329" r:id="rId54"/>
    <p:sldId id="384" r:id="rId55"/>
    <p:sldId id="386" r:id="rId56"/>
    <p:sldId id="385" r:id="rId57"/>
    <p:sldId id="360" r:id="rId58"/>
    <p:sldId id="357" r:id="rId59"/>
    <p:sldId id="358" r:id="rId60"/>
    <p:sldId id="363" r:id="rId61"/>
    <p:sldId id="377" r:id="rId62"/>
    <p:sldId id="340" r:id="rId63"/>
    <p:sldId id="339" r:id="rId64"/>
    <p:sldId id="359" r:id="rId65"/>
    <p:sldId id="332" r:id="rId66"/>
    <p:sldId id="335" r:id="rId6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3551A4"/>
    <a:srgbClr val="00A650"/>
    <a:srgbClr val="FFFFFF"/>
    <a:srgbClr val="5486CE"/>
    <a:srgbClr val="C01D2E"/>
    <a:srgbClr val="CFD9DB"/>
    <a:srgbClr val="3551A2"/>
    <a:srgbClr val="F8931D"/>
    <a:srgbClr val="7E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950" autoAdjust="0"/>
    <p:restoredTop sz="85456" autoAdjust="0"/>
  </p:normalViewPr>
  <p:slideViewPr>
    <p:cSldViewPr snapToGrid="0">
      <p:cViewPr varScale="1">
        <p:scale>
          <a:sx n="107" d="100"/>
          <a:sy n="107" d="100"/>
        </p:scale>
        <p:origin x="204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5A479C-4BEB-45F7-8A14-883A4083EE9C}" type="datetimeFigureOut">
              <a:rPr lang="ru-RU" smtClean="0"/>
              <a:t>18.04.2017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6003E0-FEFB-4C37-8A3F-08F13C0F5F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64767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ru-RU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 с вступлением в силу 54-ФЗ усложняется механизм продажи, т.к. чек должен быть пробит через облачного оператора фискальных данных (ОФД) в момент приема денег, при этом уходит возможность печати простого не детализированного чека с одной только суммой, т.к. в каждом чеке должны быть построчно прописаны названия, количество и цены всех реализуемых позиций.</a:t>
            </a:r>
            <a:endParaRPr lang="ru-RU" b="0" dirty="0">
              <a:effectLst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6003E0-FEFB-4C37-8A3F-08F13C0F5FF7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0699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0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6003E0-FEFB-4C37-8A3F-08F13C0F5FF7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64413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0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6003E0-FEFB-4C37-8A3F-08F13C0F5FF7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64413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0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6003E0-FEFB-4C37-8A3F-08F13C0F5FF7}" type="slidenum">
              <a:rPr lang="ru-RU" smtClean="0"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17028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0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6003E0-FEFB-4C37-8A3F-08F13C0F5FF7}" type="slidenum">
              <a:rPr lang="ru-RU" smtClean="0"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349933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0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6003E0-FEFB-4C37-8A3F-08F13C0F5FF7}" type="slidenum">
              <a:rPr lang="ru-RU" smtClean="0"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961986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0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6003E0-FEFB-4C37-8A3F-08F13C0F5FF7}" type="slidenum">
              <a:rPr lang="ru-RU" smtClean="0"/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078652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0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6003E0-FEFB-4C37-8A3F-08F13C0F5FF7}" type="slidenum">
              <a:rPr lang="ru-RU" smtClean="0"/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556394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000" kern="12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Доставка заказа по адресу, корректировка и прием оплаты.  </a:t>
            </a:r>
          </a:p>
          <a:p>
            <a:endParaRPr lang="ru-RU" sz="1000" kern="1200" dirty="0">
              <a:solidFill>
                <a:srgbClr val="000000"/>
              </a:solidFill>
              <a:latin typeface="+mn-lt"/>
              <a:ea typeface="+mn-ea"/>
              <a:cs typeface="+mn-cs"/>
            </a:endParaRPr>
          </a:p>
          <a:p>
            <a:r>
              <a:rPr lang="ru-RU" sz="1000" kern="12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Поддерживаются возможность </a:t>
            </a:r>
            <a:r>
              <a:rPr lang="ru-RU" sz="1000" kern="1200" dirty="0" err="1">
                <a:solidFill>
                  <a:srgbClr val="000000"/>
                </a:solidFill>
                <a:latin typeface="+mn-lt"/>
                <a:ea typeface="+mn-ea"/>
                <a:cs typeface="+mn-cs"/>
              </a:rPr>
              <a:t>допродажи</a:t>
            </a:r>
            <a:r>
              <a:rPr lang="ru-RU" sz="1000" kern="12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на месте, добавление новых промо-позиций в заказ. </a:t>
            </a:r>
          </a:p>
          <a:p>
            <a:endParaRPr lang="ru-RU" sz="1000" kern="1200" dirty="0">
              <a:solidFill>
                <a:srgbClr val="000000"/>
              </a:solidFill>
              <a:latin typeface="+mn-lt"/>
              <a:ea typeface="+mn-ea"/>
              <a:cs typeface="+mn-cs"/>
            </a:endParaRPr>
          </a:p>
          <a:p>
            <a:r>
              <a:rPr lang="ru-RU" sz="1000" kern="12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Возможно создание и продажа нового заказа прямо на месте.</a:t>
            </a:r>
            <a:endParaRPr lang="ru-RU" sz="10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6003E0-FEFB-4C37-8A3F-08F13C0F5FF7}" type="slidenum">
              <a:rPr lang="ru-RU" smtClean="0"/>
              <a:t>34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517504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000" kern="12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Доставка заказа по адресу, корректировка и прием оплаты.  </a:t>
            </a:r>
          </a:p>
          <a:p>
            <a:endParaRPr lang="ru-RU" sz="1000" kern="1200" dirty="0">
              <a:solidFill>
                <a:srgbClr val="000000"/>
              </a:solidFill>
              <a:latin typeface="+mn-lt"/>
              <a:ea typeface="+mn-ea"/>
              <a:cs typeface="+mn-cs"/>
            </a:endParaRPr>
          </a:p>
          <a:p>
            <a:r>
              <a:rPr lang="ru-RU" sz="1000" kern="12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Поддерживаются возможность </a:t>
            </a:r>
            <a:r>
              <a:rPr lang="ru-RU" sz="1000" kern="1200" dirty="0" err="1">
                <a:solidFill>
                  <a:srgbClr val="000000"/>
                </a:solidFill>
                <a:latin typeface="+mn-lt"/>
                <a:ea typeface="+mn-ea"/>
                <a:cs typeface="+mn-cs"/>
              </a:rPr>
              <a:t>допродажи</a:t>
            </a:r>
            <a:r>
              <a:rPr lang="ru-RU" sz="1000" kern="12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на месте, добавление новых промо-позиций в заказ. </a:t>
            </a:r>
          </a:p>
          <a:p>
            <a:endParaRPr lang="ru-RU" sz="1000" kern="1200" dirty="0">
              <a:solidFill>
                <a:srgbClr val="000000"/>
              </a:solidFill>
              <a:latin typeface="+mn-lt"/>
              <a:ea typeface="+mn-ea"/>
              <a:cs typeface="+mn-cs"/>
            </a:endParaRPr>
          </a:p>
          <a:p>
            <a:r>
              <a:rPr lang="ru-RU" sz="1000" kern="12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Возможно создание и продажа нового заказа прямо на месте.</a:t>
            </a:r>
            <a:endParaRPr lang="ru-RU" sz="10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6003E0-FEFB-4C37-8A3F-08F13C0F5FF7}" type="slidenum">
              <a:rPr lang="ru-RU" smtClean="0"/>
              <a:t>36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137144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000" kern="12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Доставка заказа по адресу, корректировка и прием оплаты.  </a:t>
            </a:r>
          </a:p>
          <a:p>
            <a:endParaRPr lang="ru-RU" sz="1000" kern="1200" dirty="0">
              <a:solidFill>
                <a:srgbClr val="000000"/>
              </a:solidFill>
              <a:latin typeface="+mn-lt"/>
              <a:ea typeface="+mn-ea"/>
              <a:cs typeface="+mn-cs"/>
            </a:endParaRPr>
          </a:p>
          <a:p>
            <a:r>
              <a:rPr lang="ru-RU" sz="1000" kern="12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Поддерживаются возможность </a:t>
            </a:r>
            <a:r>
              <a:rPr lang="ru-RU" sz="1000" kern="1200" dirty="0" err="1">
                <a:solidFill>
                  <a:srgbClr val="000000"/>
                </a:solidFill>
                <a:latin typeface="+mn-lt"/>
                <a:ea typeface="+mn-ea"/>
                <a:cs typeface="+mn-cs"/>
              </a:rPr>
              <a:t>допродажи</a:t>
            </a:r>
            <a:r>
              <a:rPr lang="ru-RU" sz="1000" kern="12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на месте, добавление новых промо-позиций в заказ. </a:t>
            </a:r>
          </a:p>
          <a:p>
            <a:endParaRPr lang="ru-RU" sz="1000" kern="1200" dirty="0">
              <a:solidFill>
                <a:srgbClr val="000000"/>
              </a:solidFill>
              <a:latin typeface="+mn-lt"/>
              <a:ea typeface="+mn-ea"/>
              <a:cs typeface="+mn-cs"/>
            </a:endParaRPr>
          </a:p>
          <a:p>
            <a:r>
              <a:rPr lang="ru-RU" sz="1000" kern="12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Возможно создание и продажа нового заказа прямо на месте.</a:t>
            </a:r>
            <a:endParaRPr lang="ru-RU" sz="10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6003E0-FEFB-4C37-8A3F-08F13C0F5FF7}" type="slidenum">
              <a:rPr lang="ru-RU" smtClean="0"/>
              <a:t>37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19257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ru-RU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 с вступлением в силу 54-ФЗ усложняется механизм продажи, т.к. чек должен быть пробит через облачного оператора фискальных данных (ОФД) в момент приема денег, при этом уходит возможность печати простого не детализированного чека с одной только суммой, т.к. в каждом чеке должны быть построчно прописаны названия, количество и цены всех реализуемых позиций.</a:t>
            </a:r>
            <a:endParaRPr lang="ru-RU" b="0" dirty="0">
              <a:effectLst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6003E0-FEFB-4C37-8A3F-08F13C0F5FF7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596304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000" kern="12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Доставка заказа по адресу, корректировка и прием оплаты.  </a:t>
            </a:r>
          </a:p>
          <a:p>
            <a:endParaRPr lang="ru-RU" sz="1000" kern="1200" dirty="0">
              <a:solidFill>
                <a:srgbClr val="000000"/>
              </a:solidFill>
              <a:latin typeface="+mn-lt"/>
              <a:ea typeface="+mn-ea"/>
              <a:cs typeface="+mn-cs"/>
            </a:endParaRPr>
          </a:p>
          <a:p>
            <a:r>
              <a:rPr lang="ru-RU" sz="1000" kern="12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Поддерживаются возможность </a:t>
            </a:r>
            <a:r>
              <a:rPr lang="ru-RU" sz="1000" kern="1200" dirty="0" err="1">
                <a:solidFill>
                  <a:srgbClr val="000000"/>
                </a:solidFill>
                <a:latin typeface="+mn-lt"/>
                <a:ea typeface="+mn-ea"/>
                <a:cs typeface="+mn-cs"/>
              </a:rPr>
              <a:t>допродажи</a:t>
            </a:r>
            <a:r>
              <a:rPr lang="ru-RU" sz="1000" kern="12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на месте, добавление новых промо-позиций в заказ. </a:t>
            </a:r>
          </a:p>
          <a:p>
            <a:endParaRPr lang="ru-RU" sz="1000" kern="1200" dirty="0">
              <a:solidFill>
                <a:srgbClr val="000000"/>
              </a:solidFill>
              <a:latin typeface="+mn-lt"/>
              <a:ea typeface="+mn-ea"/>
              <a:cs typeface="+mn-cs"/>
            </a:endParaRPr>
          </a:p>
          <a:p>
            <a:r>
              <a:rPr lang="ru-RU" sz="1000" kern="12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Возможно создание и продажа нового заказа прямо на месте.</a:t>
            </a:r>
            <a:endParaRPr lang="ru-RU" sz="10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6003E0-FEFB-4C37-8A3F-08F13C0F5FF7}" type="slidenum">
              <a:rPr lang="ru-RU" smtClean="0"/>
              <a:t>38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644136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000" kern="12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Доставка заказа по адресу, корректировка и прием оплаты.  </a:t>
            </a:r>
          </a:p>
          <a:p>
            <a:endParaRPr lang="ru-RU" sz="1000" kern="1200" dirty="0">
              <a:solidFill>
                <a:srgbClr val="000000"/>
              </a:solidFill>
              <a:latin typeface="+mn-lt"/>
              <a:ea typeface="+mn-ea"/>
              <a:cs typeface="+mn-cs"/>
            </a:endParaRPr>
          </a:p>
          <a:p>
            <a:r>
              <a:rPr lang="ru-RU" sz="1000" kern="12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Поддерживаются возможность </a:t>
            </a:r>
            <a:r>
              <a:rPr lang="ru-RU" sz="1000" kern="1200" dirty="0" err="1">
                <a:solidFill>
                  <a:srgbClr val="000000"/>
                </a:solidFill>
                <a:latin typeface="+mn-lt"/>
                <a:ea typeface="+mn-ea"/>
                <a:cs typeface="+mn-cs"/>
              </a:rPr>
              <a:t>допродажи</a:t>
            </a:r>
            <a:r>
              <a:rPr lang="ru-RU" sz="1000" kern="12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на месте, добавление новых промо-позиций в заказ. </a:t>
            </a:r>
          </a:p>
          <a:p>
            <a:endParaRPr lang="ru-RU" sz="1000" kern="1200" dirty="0">
              <a:solidFill>
                <a:srgbClr val="000000"/>
              </a:solidFill>
              <a:latin typeface="+mn-lt"/>
              <a:ea typeface="+mn-ea"/>
              <a:cs typeface="+mn-cs"/>
            </a:endParaRPr>
          </a:p>
          <a:p>
            <a:r>
              <a:rPr lang="ru-RU" sz="1000" kern="12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Возможно создание и продажа нового заказа прямо на месте.</a:t>
            </a:r>
            <a:endParaRPr lang="ru-RU" sz="10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6003E0-FEFB-4C37-8A3F-08F13C0F5FF7}" type="slidenum">
              <a:rPr lang="ru-RU" smtClean="0"/>
              <a:t>39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178005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000" kern="12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Доставка заказа по адресу, корректировка и прием оплаты.  </a:t>
            </a:r>
          </a:p>
          <a:p>
            <a:endParaRPr lang="ru-RU" sz="1000" kern="1200" dirty="0">
              <a:solidFill>
                <a:srgbClr val="000000"/>
              </a:solidFill>
              <a:latin typeface="+mn-lt"/>
              <a:ea typeface="+mn-ea"/>
              <a:cs typeface="+mn-cs"/>
            </a:endParaRPr>
          </a:p>
          <a:p>
            <a:r>
              <a:rPr lang="ru-RU" sz="1000" kern="12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Поддерживаются возможность </a:t>
            </a:r>
            <a:r>
              <a:rPr lang="ru-RU" sz="1000" kern="1200" dirty="0" err="1">
                <a:solidFill>
                  <a:srgbClr val="000000"/>
                </a:solidFill>
                <a:latin typeface="+mn-lt"/>
                <a:ea typeface="+mn-ea"/>
                <a:cs typeface="+mn-cs"/>
              </a:rPr>
              <a:t>допродажи</a:t>
            </a:r>
            <a:r>
              <a:rPr lang="ru-RU" sz="1000" kern="12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на месте, добавление новых промо-позиций в заказ. </a:t>
            </a:r>
          </a:p>
          <a:p>
            <a:endParaRPr lang="ru-RU" sz="1000" kern="1200" dirty="0">
              <a:solidFill>
                <a:srgbClr val="000000"/>
              </a:solidFill>
              <a:latin typeface="+mn-lt"/>
              <a:ea typeface="+mn-ea"/>
              <a:cs typeface="+mn-cs"/>
            </a:endParaRPr>
          </a:p>
          <a:p>
            <a:r>
              <a:rPr lang="ru-RU" sz="1000" kern="12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Возможно создание и продажа нового заказа прямо на месте.</a:t>
            </a:r>
            <a:endParaRPr lang="ru-RU" sz="10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6003E0-FEFB-4C37-8A3F-08F13C0F5FF7}" type="slidenum">
              <a:rPr lang="ru-RU" smtClean="0"/>
              <a:t>40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644136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0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6003E0-FEFB-4C37-8A3F-08F13C0F5FF7}" type="slidenum">
              <a:rPr lang="ru-RU" smtClean="0"/>
              <a:t>41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513619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0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6003E0-FEFB-4C37-8A3F-08F13C0F5FF7}" type="slidenum">
              <a:rPr lang="ru-RU" smtClean="0"/>
              <a:t>43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732367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0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6003E0-FEFB-4C37-8A3F-08F13C0F5FF7}" type="slidenum">
              <a:rPr lang="ru-RU" smtClean="0"/>
              <a:t>44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377728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0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6003E0-FEFB-4C37-8A3F-08F13C0F5FF7}" type="slidenum">
              <a:rPr lang="ru-RU" smtClean="0"/>
              <a:t>45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732367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0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6003E0-FEFB-4C37-8A3F-08F13C0F5FF7}" type="slidenum">
              <a:rPr lang="ru-RU" smtClean="0"/>
              <a:t>46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187986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0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6003E0-FEFB-4C37-8A3F-08F13C0F5FF7}" type="slidenum">
              <a:rPr lang="ru-RU" smtClean="0"/>
              <a:t>47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967290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6003E0-FEFB-4C37-8A3F-08F13C0F5FF7}" type="slidenum">
              <a:rPr lang="ru-RU" smtClean="0"/>
              <a:t>48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88548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Мобильный клиент для автоматизации доставки и оплаты заказов интернет-магазинов при помощи смартфона, планшета или терминала сбора данных под операционные системы </a:t>
            </a:r>
            <a:r>
              <a:rPr lang="ru-RU" dirty="0" err="1" smtClean="0"/>
              <a:t>Android</a:t>
            </a:r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6003E0-FEFB-4C37-8A3F-08F13C0F5FF7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285840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r>
              <a:rPr lang="ru-RU" dirty="0">
                <a:solidFill>
                  <a:srgbClr val="00A650"/>
                </a:solidFill>
              </a:rPr>
              <a:t>Плюсы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>
                <a:solidFill>
                  <a:srgbClr val="00A650"/>
                </a:solidFill>
              </a:rPr>
              <a:t>Курьеру носить с собой только 1 устройство.</a:t>
            </a:r>
          </a:p>
          <a:p>
            <a:pPr marL="0" indent="0">
              <a:buFont typeface="+mj-lt"/>
              <a:buNone/>
            </a:pPr>
            <a:r>
              <a:rPr lang="ru-RU" dirty="0">
                <a:solidFill>
                  <a:srgbClr val="00A650"/>
                </a:solidFill>
              </a:rPr>
              <a:t>Минусы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>
                <a:solidFill>
                  <a:srgbClr val="C01D2E"/>
                </a:solidFill>
              </a:rPr>
              <a:t>Если что-то ломается, то меняется всё (а чаще всего ломается смартфонная часть).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>
                <a:solidFill>
                  <a:srgbClr val="C01D2E"/>
                </a:solidFill>
              </a:rPr>
              <a:t>Софт на «своём» </a:t>
            </a:r>
            <a:r>
              <a:rPr lang="en-US" dirty="0">
                <a:solidFill>
                  <a:srgbClr val="C01D2E"/>
                </a:solidFill>
              </a:rPr>
              <a:t>Linux</a:t>
            </a:r>
            <a:r>
              <a:rPr lang="ru-RU" dirty="0">
                <a:solidFill>
                  <a:srgbClr val="C01D2E"/>
                </a:solidFill>
              </a:rPr>
              <a:t>, прошитый</a:t>
            </a:r>
            <a:r>
              <a:rPr lang="en-US" dirty="0">
                <a:solidFill>
                  <a:srgbClr val="C01D2E"/>
                </a:solidFill>
              </a:rPr>
              <a:t>,</a:t>
            </a:r>
            <a:r>
              <a:rPr lang="ru-RU" dirty="0">
                <a:solidFill>
                  <a:srgbClr val="C01D2E"/>
                </a:solidFill>
              </a:rPr>
              <a:t> за всеми доработками – к поставщику.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>
                <a:solidFill>
                  <a:srgbClr val="C01D2E"/>
                </a:solidFill>
              </a:rPr>
              <a:t>Только один </a:t>
            </a:r>
            <a:r>
              <a:rPr lang="ru-RU" dirty="0" err="1">
                <a:solidFill>
                  <a:srgbClr val="C01D2E"/>
                </a:solidFill>
              </a:rPr>
              <a:t>пинпад</a:t>
            </a:r>
            <a:r>
              <a:rPr lang="ru-RU" dirty="0">
                <a:solidFill>
                  <a:srgbClr val="C01D2E"/>
                </a:solidFill>
              </a:rPr>
              <a:t>, ограничен выбор банков.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>
                <a:solidFill>
                  <a:srgbClr val="C01D2E"/>
                </a:solidFill>
              </a:rPr>
              <a:t>Высокая цена.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6003E0-FEFB-4C37-8A3F-08F13C0F5FF7}" type="slidenum">
              <a:rPr lang="ru-RU" smtClean="0"/>
              <a:t>51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515095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6003E0-FEFB-4C37-8A3F-08F13C0F5FF7}" type="slidenum">
              <a:rPr lang="ru-RU" smtClean="0"/>
              <a:t>53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031259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6003E0-FEFB-4C37-8A3F-08F13C0F5FF7}" type="slidenum">
              <a:rPr lang="ru-RU" smtClean="0"/>
              <a:t>62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5839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ru-RU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программе предусмотрен автоматический обмен при наличии сети. Выполненные заказы уходят в систему, новые заказы приходят на мобильное устройство.  При наличии </a:t>
            </a:r>
            <a:r>
              <a:rPr lang="ru-RU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Wi-Fi</a:t>
            </a:r>
            <a:r>
              <a:rPr lang="ru-RU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или сети сотового оператора это позволяет работать без ручной загрузки/выгрузки каких-либо файлов по кабелю или через сетевые папки.</a:t>
            </a:r>
            <a:endParaRPr lang="ru-RU" b="0" dirty="0">
              <a:effectLst/>
            </a:endParaRPr>
          </a:p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6003E0-FEFB-4C37-8A3F-08F13C0F5FF7}" type="slidenum">
              <a:rPr lang="ru-RU" smtClean="0"/>
              <a:t>63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84784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000" kern="12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Доставка заказа по адресу, корректировка и прием оплаты.  </a:t>
            </a:r>
          </a:p>
          <a:p>
            <a:endParaRPr lang="ru-RU" sz="1000" kern="1200" dirty="0">
              <a:solidFill>
                <a:srgbClr val="000000"/>
              </a:solidFill>
              <a:latin typeface="+mn-lt"/>
              <a:ea typeface="+mn-ea"/>
              <a:cs typeface="+mn-cs"/>
            </a:endParaRPr>
          </a:p>
          <a:p>
            <a:r>
              <a:rPr lang="ru-RU" sz="1000" kern="12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Поддерживаются возможность </a:t>
            </a:r>
            <a:r>
              <a:rPr lang="ru-RU" sz="1000" kern="1200" dirty="0" err="1">
                <a:solidFill>
                  <a:srgbClr val="000000"/>
                </a:solidFill>
                <a:latin typeface="+mn-lt"/>
                <a:ea typeface="+mn-ea"/>
                <a:cs typeface="+mn-cs"/>
              </a:rPr>
              <a:t>допродажи</a:t>
            </a:r>
            <a:r>
              <a:rPr lang="ru-RU" sz="1000" kern="12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на месте, добавление новых промо-позиций в заказ. </a:t>
            </a:r>
          </a:p>
          <a:p>
            <a:endParaRPr lang="ru-RU" sz="1000" kern="1200" dirty="0">
              <a:solidFill>
                <a:srgbClr val="000000"/>
              </a:solidFill>
              <a:latin typeface="+mn-lt"/>
              <a:ea typeface="+mn-ea"/>
              <a:cs typeface="+mn-cs"/>
            </a:endParaRPr>
          </a:p>
          <a:p>
            <a:r>
              <a:rPr lang="ru-RU" sz="1000" kern="12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Возможно создание и продажа нового заказа прямо на месте.</a:t>
            </a:r>
            <a:endParaRPr lang="ru-RU" sz="10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6003E0-FEFB-4C37-8A3F-08F13C0F5FF7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64413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000" kern="12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Доставка заказа по адресу, корректировка и прием оплаты.  </a:t>
            </a:r>
          </a:p>
          <a:p>
            <a:endParaRPr lang="ru-RU" sz="1000" kern="1200" dirty="0">
              <a:solidFill>
                <a:srgbClr val="000000"/>
              </a:solidFill>
              <a:latin typeface="+mn-lt"/>
              <a:ea typeface="+mn-ea"/>
              <a:cs typeface="+mn-cs"/>
            </a:endParaRPr>
          </a:p>
          <a:p>
            <a:r>
              <a:rPr lang="ru-RU" sz="1000" kern="12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Поддерживаются возможность </a:t>
            </a:r>
            <a:r>
              <a:rPr lang="ru-RU" sz="1000" kern="1200" dirty="0" err="1">
                <a:solidFill>
                  <a:srgbClr val="000000"/>
                </a:solidFill>
                <a:latin typeface="+mn-lt"/>
                <a:ea typeface="+mn-ea"/>
                <a:cs typeface="+mn-cs"/>
              </a:rPr>
              <a:t>допродажи</a:t>
            </a:r>
            <a:r>
              <a:rPr lang="ru-RU" sz="1000" kern="12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на месте, добавление новых промо-позиций в заказ. </a:t>
            </a:r>
          </a:p>
          <a:p>
            <a:endParaRPr lang="ru-RU" sz="1000" kern="1200" dirty="0">
              <a:solidFill>
                <a:srgbClr val="000000"/>
              </a:solidFill>
              <a:latin typeface="+mn-lt"/>
              <a:ea typeface="+mn-ea"/>
              <a:cs typeface="+mn-cs"/>
            </a:endParaRPr>
          </a:p>
          <a:p>
            <a:r>
              <a:rPr lang="ru-RU" sz="1000" kern="12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Возможно создание и продажа нового заказа прямо на месте.</a:t>
            </a:r>
            <a:endParaRPr lang="ru-RU" sz="10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6003E0-FEFB-4C37-8A3F-08F13C0F5FF7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64413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ru-RU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«</a:t>
            </a:r>
            <a:r>
              <a:rPr lang="ru-RU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Mobile</a:t>
            </a:r>
            <a:r>
              <a:rPr lang="ru-RU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SMARTS: Курьер» работает в полном соответствии с новым законом 54-ФЗ.  В заказе есть построчный список товаров с ценами и количеством по каждой позиции.  Программа интегрирована с мобильными ККМ, работающими по новому закону, благодаря чему информация о продаже попадает в ОФД с доставкой электронного чека на e-</a:t>
            </a:r>
            <a:r>
              <a:rPr lang="ru-RU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mail</a:t>
            </a:r>
            <a:r>
              <a:rPr lang="ru-RU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или в SMS. В момент продажи печатается правильный чек нового формата.</a:t>
            </a:r>
            <a:endParaRPr lang="ru-RU" b="0" dirty="0">
              <a:effectLst/>
            </a:endParaRPr>
          </a:p>
          <a:p>
            <a:r>
              <a:rPr lang="ru-RU" dirty="0"/>
              <a:t/>
            </a:r>
            <a:br>
              <a:rPr lang="ru-RU" dirty="0"/>
            </a:br>
            <a:endParaRPr lang="ru-RU" sz="10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6003E0-FEFB-4C37-8A3F-08F13C0F5FF7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64676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0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6003E0-FEFB-4C37-8A3F-08F13C0F5FF7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64413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0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6003E0-FEFB-4C37-8A3F-08F13C0F5FF7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08319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0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6003E0-FEFB-4C37-8A3F-08F13C0F5FF7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64413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5B1DB-FA02-48EA-854C-795534BB5E60}" type="datetimeFigureOut">
              <a:rPr lang="ru-RU" smtClean="0"/>
              <a:t>18.04.2017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805EB-9382-4F50-9B6B-455BC5B28E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49787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5B1DB-FA02-48EA-854C-795534BB5E60}" type="datetimeFigureOut">
              <a:rPr lang="ru-RU" smtClean="0"/>
              <a:t>18.04.2017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805EB-9382-4F50-9B6B-455BC5B28E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53593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5B1DB-FA02-48EA-854C-795534BB5E60}" type="datetimeFigureOut">
              <a:rPr lang="ru-RU" smtClean="0"/>
              <a:t>18.04.2017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805EB-9382-4F50-9B6B-455BC5B28E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11528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5B1DB-FA02-48EA-854C-795534BB5E60}" type="datetimeFigureOut">
              <a:rPr lang="ru-RU" smtClean="0"/>
              <a:t>18.04.2017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805EB-9382-4F50-9B6B-455BC5B28E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0336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5B1DB-FA02-48EA-854C-795534BB5E60}" type="datetimeFigureOut">
              <a:rPr lang="ru-RU" smtClean="0"/>
              <a:t>18.04.2017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805EB-9382-4F50-9B6B-455BC5B28E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14007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5B1DB-FA02-48EA-854C-795534BB5E60}" type="datetimeFigureOut">
              <a:rPr lang="ru-RU" smtClean="0"/>
              <a:t>18.04.2017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805EB-9382-4F50-9B6B-455BC5B28E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49752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5B1DB-FA02-48EA-854C-795534BB5E60}" type="datetimeFigureOut">
              <a:rPr lang="ru-RU" smtClean="0"/>
              <a:t>18.04.2017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805EB-9382-4F50-9B6B-455BC5B28E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4284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5B1DB-FA02-48EA-854C-795534BB5E60}" type="datetimeFigureOut">
              <a:rPr lang="ru-RU" smtClean="0"/>
              <a:t>18.04.2017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805EB-9382-4F50-9B6B-455BC5B28E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83401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5B1DB-FA02-48EA-854C-795534BB5E60}" type="datetimeFigureOut">
              <a:rPr lang="ru-RU" smtClean="0"/>
              <a:t>18.04.2017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805EB-9382-4F50-9B6B-455BC5B28E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88210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5B1DB-FA02-48EA-854C-795534BB5E60}" type="datetimeFigureOut">
              <a:rPr lang="ru-RU" smtClean="0"/>
              <a:t>18.04.2017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805EB-9382-4F50-9B6B-455BC5B28E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0522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5B1DB-FA02-48EA-854C-795534BB5E60}" type="datetimeFigureOut">
              <a:rPr lang="ru-RU" smtClean="0"/>
              <a:t>18.04.2017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805EB-9382-4F50-9B6B-455BC5B28E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99607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35B1DB-FA02-48EA-854C-795534BB5E60}" type="datetimeFigureOut">
              <a:rPr lang="ru-RU" smtClean="0"/>
              <a:t>18.04.2017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2805EB-9382-4F50-9B6B-455BC5B28E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2744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1.png"/><Relationship Id="rId7" Type="http://schemas.openxmlformats.org/officeDocument/2006/relationships/image" Target="../media/image1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1.png"/><Relationship Id="rId7" Type="http://schemas.openxmlformats.org/officeDocument/2006/relationships/image" Target="../media/image1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20.png"/><Relationship Id="rId4" Type="http://schemas.openxmlformats.org/officeDocument/2006/relationships/image" Target="../media/image12.png"/><Relationship Id="rId9" Type="http://schemas.openxmlformats.org/officeDocument/2006/relationships/image" Target="../media/image19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2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25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23.png"/><Relationship Id="rId5" Type="http://schemas.openxmlformats.org/officeDocument/2006/relationships/image" Target="../media/image3.png"/><Relationship Id="rId4" Type="http://schemas.openxmlformats.org/officeDocument/2006/relationships/image" Target="../media/image2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25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Relationship Id="rId4" Type="http://schemas.openxmlformats.org/officeDocument/2006/relationships/image" Target="../media/image21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Relationship Id="rId6" Type="http://schemas.openxmlformats.org/officeDocument/2006/relationships/image" Target="../media/image22.png"/><Relationship Id="rId5" Type="http://schemas.openxmlformats.org/officeDocument/2006/relationships/image" Target="../media/image3.png"/><Relationship Id="rId4" Type="http://schemas.openxmlformats.org/officeDocument/2006/relationships/image" Target="../media/image21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Relationship Id="rId4" Type="http://schemas.openxmlformats.org/officeDocument/2006/relationships/image" Target="../media/image21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.xml"/><Relationship Id="rId4" Type="http://schemas.openxmlformats.org/officeDocument/2006/relationships/image" Target="../media/image21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7.xml"/><Relationship Id="rId5" Type="http://schemas.openxmlformats.org/officeDocument/2006/relationships/image" Target="../media/image30.png"/><Relationship Id="rId4" Type="http://schemas.openxmlformats.org/officeDocument/2006/relationships/image" Target="../media/image3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0.png"/><Relationship Id="rId7" Type="http://schemas.openxmlformats.org/officeDocument/2006/relationships/image" Target="../media/image44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jpeg"/><Relationship Id="rId4" Type="http://schemas.openxmlformats.org/officeDocument/2006/relationships/image" Target="../media/image47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jpeg"/><Relationship Id="rId4" Type="http://schemas.openxmlformats.org/officeDocument/2006/relationships/image" Target="../media/image51.pn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9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png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10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5000" r="-9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 txBox="1">
            <a:spLocks/>
          </p:cNvSpPr>
          <p:nvPr/>
        </p:nvSpPr>
        <p:spPr>
          <a:xfrm>
            <a:off x="521193" y="790223"/>
            <a:ext cx="5763493" cy="2736748"/>
          </a:xfrm>
          <a:prstGeom prst="rect">
            <a:avLst/>
          </a:prstGeom>
          <a:solidFill>
            <a:schemeClr val="bg1"/>
          </a:solidFill>
        </p:spPr>
        <p:txBody>
          <a:bodyPr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7313" indent="0">
              <a:buNone/>
            </a:pPr>
            <a:r>
              <a:rPr lang="ru-RU" sz="3600" b="1" dirty="0" smtClean="0"/>
              <a:t>«</a:t>
            </a:r>
            <a:r>
              <a:rPr lang="en-US" sz="3600" b="1" dirty="0" smtClean="0"/>
              <a:t>Mobile SMARTS: </a:t>
            </a:r>
            <a:r>
              <a:rPr lang="ru-RU" sz="3600" b="1" dirty="0" smtClean="0"/>
              <a:t>Курьер»</a:t>
            </a:r>
          </a:p>
          <a:p>
            <a:pPr marL="261938" indent="0">
              <a:buNone/>
            </a:pPr>
            <a:r>
              <a:rPr lang="ru-RU" dirty="0" smtClean="0"/>
              <a:t>Мобильное </a:t>
            </a:r>
            <a:r>
              <a:rPr lang="ru-RU" dirty="0"/>
              <a:t>ПО для </a:t>
            </a:r>
            <a:r>
              <a:rPr lang="ru-RU" dirty="0" smtClean="0"/>
              <a:t>курьеров доставки интернет-магазинов</a:t>
            </a:r>
            <a:endParaRPr lang="ru-RU" dirty="0"/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521193" y="3526971"/>
            <a:ext cx="5763493" cy="58057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1938" indent="0">
              <a:buNone/>
            </a:pPr>
            <a:r>
              <a:rPr lang="ru-RU" dirty="0" smtClean="0"/>
              <a:t>в полном соответствии с 54-ФЗ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350482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FD9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Соответствие 54-ФЗ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838200" y="1783080"/>
            <a:ext cx="7991764" cy="38318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/>
              <a:t>«</a:t>
            </a:r>
            <a:r>
              <a:rPr lang="ru-RU" dirty="0" err="1"/>
              <a:t>Mobile</a:t>
            </a:r>
            <a:r>
              <a:rPr lang="ru-RU" dirty="0"/>
              <a:t> SMARTS: Курьер» работает в полном соответствии с новым законом 54-ФЗ.  В заказе есть построчный список товаров с ценами и количеством по каждой позиции.  </a:t>
            </a:r>
          </a:p>
          <a:p>
            <a:pPr>
              <a:lnSpc>
                <a:spcPct val="150000"/>
              </a:lnSpc>
            </a:pPr>
            <a:endParaRPr lang="ru-RU" dirty="0"/>
          </a:p>
          <a:p>
            <a:pPr>
              <a:lnSpc>
                <a:spcPct val="150000"/>
              </a:lnSpc>
            </a:pPr>
            <a:r>
              <a:rPr lang="ru-RU" dirty="0"/>
              <a:t>Программа интегрирована с мобильными ККМ, работающими по новому закону, благодаря чему информация о продаже попадает в ОФД с доставкой электронного чека на e-</a:t>
            </a:r>
            <a:r>
              <a:rPr lang="ru-RU" dirty="0" err="1"/>
              <a:t>mail</a:t>
            </a:r>
            <a:r>
              <a:rPr lang="ru-RU" dirty="0"/>
              <a:t> или в SMS. </a:t>
            </a:r>
          </a:p>
          <a:p>
            <a:pPr>
              <a:lnSpc>
                <a:spcPct val="150000"/>
              </a:lnSpc>
            </a:pPr>
            <a:endParaRPr lang="ru-RU" dirty="0"/>
          </a:p>
          <a:p>
            <a:pPr>
              <a:lnSpc>
                <a:spcPct val="150000"/>
              </a:lnSpc>
            </a:pPr>
            <a:r>
              <a:rPr lang="ru-RU" dirty="0"/>
              <a:t>В момент продажи печатается правильный чек нового формата.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92515" y="365125"/>
            <a:ext cx="1921372" cy="6111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326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Стоимость программы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650727"/>
          </a:xfrm>
        </p:spPr>
        <p:txBody>
          <a:bodyPr anchor="ctr"/>
          <a:lstStyle/>
          <a:p>
            <a:pPr marL="0" indent="0" algn="ctr">
              <a:buNone/>
            </a:pPr>
            <a:r>
              <a:rPr lang="ru-RU" dirty="0" smtClean="0"/>
              <a:t>От </a:t>
            </a:r>
            <a:r>
              <a:rPr lang="ru-RU" dirty="0" smtClean="0">
                <a:solidFill>
                  <a:srgbClr val="FF0000"/>
                </a:solidFill>
              </a:rPr>
              <a:t>1949р.</a:t>
            </a:r>
            <a:r>
              <a:rPr lang="ru-RU" dirty="0" smtClean="0"/>
              <a:t> за каждое рабочее место курьера </a:t>
            </a:r>
            <a:r>
              <a:rPr lang="ru-RU" dirty="0" smtClean="0">
                <a:solidFill>
                  <a:srgbClr val="FF0066"/>
                </a:solidFill>
              </a:rPr>
              <a:t>*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907701" y="5627885"/>
            <a:ext cx="1024597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>
                <a:solidFill>
                  <a:srgbClr val="FF0066"/>
                </a:solidFill>
              </a:rPr>
              <a:t>*</a:t>
            </a:r>
            <a:r>
              <a:rPr lang="ru-RU" dirty="0"/>
              <a:t> </a:t>
            </a:r>
            <a:r>
              <a:rPr lang="ru-RU" dirty="0" smtClean="0"/>
              <a:t>Лицензируется конкретные экземпляры смартфонов, планшетов и ТСД по их коду устройства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6578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Варианты лицензий</a:t>
            </a:r>
            <a:endParaRPr lang="ru-RU" dirty="0"/>
          </a:p>
        </p:txBody>
      </p:sp>
      <p:graphicFrame>
        <p:nvGraphicFramePr>
          <p:cNvPr id="3" name="Объект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92580039"/>
              </p:ext>
            </p:extLst>
          </p:nvPr>
        </p:nvGraphicFramePr>
        <p:xfrm>
          <a:off x="838200" y="1825627"/>
          <a:ext cx="10475912" cy="3727449"/>
        </p:xfrm>
        <a:graphic>
          <a:graphicData uri="http://schemas.openxmlformats.org/drawingml/2006/table">
            <a:tbl>
              <a:tblPr firstRow="1">
                <a:tableStyleId>{BDBED569-4797-4DF1-A0F4-6AAB3CD982D8}</a:tableStyleId>
              </a:tblPr>
              <a:tblGrid>
                <a:gridCol w="4869264"/>
                <a:gridCol w="1879041"/>
                <a:gridCol w="1828800"/>
                <a:gridCol w="1898807"/>
              </a:tblGrid>
              <a:tr h="815379">
                <a:tc>
                  <a:txBody>
                    <a:bodyPr/>
                    <a:lstStyle/>
                    <a:p>
                      <a:r>
                        <a:rPr lang="ru-RU" dirty="0" smtClean="0"/>
                        <a:t>Функции  \  уровень лицензии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Минимум</a:t>
                      </a:r>
                    </a:p>
                    <a:p>
                      <a:pPr algn="ctr"/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от 1949р.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Базовый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от 6549р.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Расширенный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от 9949р.</a:t>
                      </a:r>
                    </a:p>
                  </a:txBody>
                  <a:tcPr anchor="ctr"/>
                </a:tc>
              </a:tr>
              <a:tr h="970690">
                <a:tc>
                  <a:txBody>
                    <a:bodyPr/>
                    <a:lstStyle/>
                    <a:p>
                      <a:r>
                        <a:rPr lang="ru-RU" dirty="0" smtClean="0"/>
                        <a:t>Работа с заказами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kern="1200" dirty="0" smtClean="0">
                          <a:solidFill>
                            <a:srgbClr val="0070C0"/>
                          </a:solidFill>
                          <a:latin typeface="DengXian" panose="03000509000000000000" pitchFamily="65" charset="-122"/>
                          <a:ea typeface="DengXian" panose="03000509000000000000" pitchFamily="65" charset="-122"/>
                          <a:cs typeface="Times New Roman"/>
                        </a:rPr>
                        <a:t>·</a:t>
                      </a:r>
                      <a:endParaRPr lang="ru-RU" sz="4400" kern="1200" dirty="0">
                        <a:solidFill>
                          <a:srgbClr val="0070C0"/>
                        </a:solidFill>
                        <a:latin typeface="DengXian" panose="03000509000000000000" pitchFamily="65" charset="-122"/>
                        <a:ea typeface="DengXian" panose="03000509000000000000" pitchFamily="65" charset="-122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kern="1200" dirty="0" smtClean="0">
                          <a:solidFill>
                            <a:srgbClr val="0070C0"/>
                          </a:solidFill>
                          <a:latin typeface="DengXian" panose="03000509000000000000" pitchFamily="65" charset="-122"/>
                          <a:ea typeface="DengXian" panose="03000509000000000000" pitchFamily="65" charset="-122"/>
                          <a:cs typeface="Times New Roman"/>
                        </a:rPr>
                        <a:t>·</a:t>
                      </a:r>
                      <a:endParaRPr lang="ru-RU" sz="4400" kern="1200" dirty="0">
                        <a:solidFill>
                          <a:srgbClr val="0070C0"/>
                        </a:solidFill>
                        <a:latin typeface="DengXian" panose="03000509000000000000" pitchFamily="65" charset="-122"/>
                        <a:ea typeface="DengXian" panose="03000509000000000000" pitchFamily="65" charset="-122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kern="1200" dirty="0" smtClean="0">
                          <a:solidFill>
                            <a:srgbClr val="0070C0"/>
                          </a:solidFill>
                          <a:latin typeface="DengXian" panose="03000509000000000000" pitchFamily="65" charset="-122"/>
                          <a:ea typeface="DengXian" panose="03000509000000000000" pitchFamily="65" charset="-122"/>
                          <a:cs typeface="Times New Roman"/>
                        </a:rPr>
                        <a:t>·</a:t>
                      </a:r>
                      <a:endParaRPr lang="ru-RU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970690">
                <a:tc>
                  <a:txBody>
                    <a:bodyPr/>
                    <a:lstStyle/>
                    <a:p>
                      <a:r>
                        <a:rPr lang="ru-RU" dirty="0" smtClean="0"/>
                        <a:t>Прием оплаты (наличные</a:t>
                      </a:r>
                      <a:r>
                        <a:rPr lang="ru-RU" baseline="0" dirty="0" smtClean="0"/>
                        <a:t> и карты)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ru-RU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kern="1200" dirty="0" smtClean="0">
                          <a:solidFill>
                            <a:srgbClr val="0070C0"/>
                          </a:solidFill>
                          <a:latin typeface="DengXian" panose="03000509000000000000" pitchFamily="65" charset="-122"/>
                          <a:ea typeface="DengXian" panose="03000509000000000000" pitchFamily="65" charset="-122"/>
                          <a:cs typeface="Times New Roman"/>
                        </a:rPr>
                        <a:t>·</a:t>
                      </a:r>
                      <a:endParaRPr lang="ru-RU" sz="4400" kern="1200" dirty="0">
                        <a:solidFill>
                          <a:srgbClr val="0070C0"/>
                        </a:solidFill>
                        <a:latin typeface="DengXian" panose="03000509000000000000" pitchFamily="65" charset="-122"/>
                        <a:ea typeface="DengXian" panose="03000509000000000000" pitchFamily="65" charset="-122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kern="1200" dirty="0" smtClean="0">
                          <a:solidFill>
                            <a:srgbClr val="0070C0"/>
                          </a:solidFill>
                          <a:latin typeface="DengXian" panose="03000509000000000000" pitchFamily="65" charset="-122"/>
                          <a:ea typeface="DengXian" panose="03000509000000000000" pitchFamily="65" charset="-122"/>
                          <a:cs typeface="Times New Roman"/>
                        </a:rPr>
                        <a:t>·</a:t>
                      </a:r>
                      <a:endParaRPr lang="ru-RU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97069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Получение и сдача товара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ru-RU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ru-RU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kern="1200" dirty="0" smtClean="0">
                          <a:solidFill>
                            <a:srgbClr val="0070C0"/>
                          </a:solidFill>
                          <a:latin typeface="DengXian" panose="03000509000000000000" pitchFamily="65" charset="-122"/>
                          <a:ea typeface="DengXian" panose="03000509000000000000" pitchFamily="65" charset="-122"/>
                          <a:cs typeface="Times New Roman"/>
                        </a:rPr>
                        <a:t>·</a:t>
                      </a:r>
                      <a:endParaRPr lang="ru-RU" sz="4400" kern="1200" dirty="0">
                        <a:solidFill>
                          <a:srgbClr val="0070C0"/>
                        </a:solidFill>
                        <a:latin typeface="DengXian" panose="03000509000000000000" pitchFamily="65" charset="-122"/>
                        <a:ea typeface="DengXian" panose="03000509000000000000" pitchFamily="65" charset="-122"/>
                        <a:cs typeface="+mn-cs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57882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Варианты лицензий \ </a:t>
            </a:r>
            <a:r>
              <a:rPr lang="ru-RU" sz="2800" dirty="0" smtClean="0"/>
              <a:t>Технические ограничения</a:t>
            </a:r>
            <a:endParaRPr lang="ru-RU" dirty="0"/>
          </a:p>
        </p:txBody>
      </p:sp>
      <p:graphicFrame>
        <p:nvGraphicFramePr>
          <p:cNvPr id="3" name="Объект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91901680"/>
              </p:ext>
            </p:extLst>
          </p:nvPr>
        </p:nvGraphicFramePr>
        <p:xfrm>
          <a:off x="838200" y="1825627"/>
          <a:ext cx="10475912" cy="3875531"/>
        </p:xfrm>
        <a:graphic>
          <a:graphicData uri="http://schemas.openxmlformats.org/drawingml/2006/table">
            <a:tbl>
              <a:tblPr firstRow="1">
                <a:tableStyleId>{BDBED569-4797-4DF1-A0F4-6AAB3CD982D8}</a:tableStyleId>
              </a:tblPr>
              <a:tblGrid>
                <a:gridCol w="4869264"/>
                <a:gridCol w="1879041"/>
                <a:gridCol w="1828800"/>
                <a:gridCol w="1898807"/>
              </a:tblGrid>
              <a:tr h="670875">
                <a:tc>
                  <a:txBody>
                    <a:bodyPr/>
                    <a:lstStyle/>
                    <a:p>
                      <a:r>
                        <a:rPr lang="ru-RU" dirty="0" smtClean="0"/>
                        <a:t>Функции  \  уровень лицензии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Минимум</a:t>
                      </a:r>
                    </a:p>
                    <a:p>
                      <a:pPr algn="ctr"/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от 1949р.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Базовый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от 6549р.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Расширенный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от 9949р.</a:t>
                      </a:r>
                    </a:p>
                  </a:txBody>
                  <a:tcPr anchor="ctr"/>
                </a:tc>
              </a:tr>
              <a:tr h="808673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/>
                        <a:t>Возможность доработки логики работы программы к зависимости от уровня лицензии…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800" kern="1200" dirty="0">
                        <a:solidFill>
                          <a:srgbClr val="0070C0"/>
                        </a:solidFill>
                        <a:latin typeface="DengXian" panose="03000509000000000000" pitchFamily="65" charset="-122"/>
                        <a:ea typeface="DengXian" panose="03000509000000000000" pitchFamily="65" charset="-122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798661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Загрузка и выгрузка</a:t>
                      </a:r>
                      <a:r>
                        <a:rPr lang="ru-RU" sz="1800" baseline="0" dirty="0" smtClean="0"/>
                        <a:t> заказов и др.</a:t>
                      </a:r>
                      <a:endParaRPr lang="ru-RU" sz="1800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kern="1200" dirty="0" smtClean="0">
                          <a:solidFill>
                            <a:srgbClr val="0070C0"/>
                          </a:solidFill>
                          <a:latin typeface="DengXian" panose="03000509000000000000" pitchFamily="65" charset="-122"/>
                          <a:ea typeface="DengXian" panose="03000509000000000000" pitchFamily="65" charset="-122"/>
                          <a:cs typeface="Times New Roman"/>
                        </a:rPr>
                        <a:t>·</a:t>
                      </a:r>
                      <a:endParaRPr lang="ru-RU" sz="4400" kern="1200" dirty="0">
                        <a:solidFill>
                          <a:srgbClr val="0070C0"/>
                        </a:solidFill>
                        <a:latin typeface="DengXian" panose="03000509000000000000" pitchFamily="65" charset="-122"/>
                        <a:ea typeface="DengXian" panose="03000509000000000000" pitchFamily="65" charset="-122"/>
                        <a:cs typeface="+mn-cs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kern="1200" dirty="0" smtClean="0">
                          <a:solidFill>
                            <a:srgbClr val="0070C0"/>
                          </a:solidFill>
                          <a:latin typeface="DengXian" panose="03000509000000000000" pitchFamily="65" charset="-122"/>
                          <a:ea typeface="DengXian" panose="03000509000000000000" pitchFamily="65" charset="-122"/>
                          <a:cs typeface="Times New Roman"/>
                        </a:rPr>
                        <a:t>·</a:t>
                      </a:r>
                      <a:endParaRPr lang="ru-RU" sz="4400" kern="1200" dirty="0">
                        <a:solidFill>
                          <a:srgbClr val="0070C0"/>
                        </a:solidFill>
                        <a:latin typeface="DengXian" panose="03000509000000000000" pitchFamily="65" charset="-122"/>
                        <a:ea typeface="DengXian" panose="03000509000000000000" pitchFamily="65" charset="-122"/>
                        <a:cs typeface="+mn-cs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kern="1200" dirty="0" smtClean="0">
                          <a:solidFill>
                            <a:srgbClr val="0070C0"/>
                          </a:solidFill>
                          <a:latin typeface="DengXian" panose="03000509000000000000" pitchFamily="65" charset="-122"/>
                          <a:ea typeface="DengXian" panose="03000509000000000000" pitchFamily="65" charset="-122"/>
                          <a:cs typeface="Times New Roman"/>
                        </a:rPr>
                        <a:t>·</a:t>
                      </a:r>
                      <a:endParaRPr lang="ru-RU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798661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Возможность</a:t>
                      </a:r>
                      <a:r>
                        <a:rPr lang="ru-RU" sz="1800" baseline="0" dirty="0" smtClean="0"/>
                        <a:t> доработок программы</a:t>
                      </a:r>
                      <a:endParaRPr lang="ru-RU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ru-RU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kern="1200" dirty="0" smtClean="0">
                          <a:solidFill>
                            <a:srgbClr val="0070C0"/>
                          </a:solidFill>
                          <a:latin typeface="DengXian" panose="03000509000000000000" pitchFamily="65" charset="-122"/>
                          <a:ea typeface="DengXian" panose="03000509000000000000" pitchFamily="65" charset="-122"/>
                          <a:cs typeface="Times New Roman"/>
                        </a:rPr>
                        <a:t>·</a:t>
                      </a:r>
                      <a:endParaRPr lang="ru-RU" sz="4400" kern="1200" dirty="0">
                        <a:solidFill>
                          <a:srgbClr val="0070C0"/>
                        </a:solidFill>
                        <a:latin typeface="DengXian" panose="03000509000000000000" pitchFamily="65" charset="-122"/>
                        <a:ea typeface="DengXian" panose="03000509000000000000" pitchFamily="65" charset="-122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kern="1200" dirty="0" smtClean="0">
                          <a:solidFill>
                            <a:srgbClr val="0070C0"/>
                          </a:solidFill>
                          <a:latin typeface="DengXian" panose="03000509000000000000" pitchFamily="65" charset="-122"/>
                          <a:ea typeface="DengXian" panose="03000509000000000000" pitchFamily="65" charset="-122"/>
                          <a:cs typeface="Times New Roman"/>
                        </a:rPr>
                        <a:t>·</a:t>
                      </a:r>
                      <a:endParaRPr lang="ru-RU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798661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Возможность добавления своих операций</a:t>
                      </a:r>
                      <a:endParaRPr lang="ru-RU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ru-RU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ru-RU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kern="1200" dirty="0" smtClean="0">
                          <a:solidFill>
                            <a:srgbClr val="0070C0"/>
                          </a:solidFill>
                          <a:latin typeface="DengXian" panose="03000509000000000000" pitchFamily="65" charset="-122"/>
                          <a:ea typeface="DengXian" panose="03000509000000000000" pitchFamily="65" charset="-122"/>
                          <a:cs typeface="Times New Roman"/>
                        </a:rPr>
                        <a:t>·</a:t>
                      </a:r>
                      <a:endParaRPr lang="ru-RU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35489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Варианты лицензий \ </a:t>
            </a:r>
            <a:r>
              <a:rPr lang="ru-RU" dirty="0" smtClean="0">
                <a:solidFill>
                  <a:srgbClr val="3551A4"/>
                </a:solidFill>
              </a:rPr>
              <a:t>Минимум</a:t>
            </a:r>
            <a:endParaRPr lang="ru-RU" dirty="0">
              <a:solidFill>
                <a:srgbClr val="3551A4"/>
              </a:solidFill>
            </a:endParaRPr>
          </a:p>
        </p:txBody>
      </p:sp>
      <p:graphicFrame>
        <p:nvGraphicFramePr>
          <p:cNvPr id="3" name="Объект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25363050"/>
              </p:ext>
            </p:extLst>
          </p:nvPr>
        </p:nvGraphicFramePr>
        <p:xfrm>
          <a:off x="838200" y="1825625"/>
          <a:ext cx="10475912" cy="4143095"/>
        </p:xfrm>
        <a:graphic>
          <a:graphicData uri="http://schemas.openxmlformats.org/drawingml/2006/table">
            <a:tbl>
              <a:tblPr firstRow="1">
                <a:tableStyleId>{BDBED569-4797-4DF1-A0F4-6AAB3CD982D8}</a:tableStyleId>
              </a:tblPr>
              <a:tblGrid>
                <a:gridCol w="4869264"/>
                <a:gridCol w="1879041"/>
                <a:gridCol w="1828800"/>
                <a:gridCol w="1898807"/>
              </a:tblGrid>
              <a:tr h="939518">
                <a:tc>
                  <a:txBody>
                    <a:bodyPr/>
                    <a:lstStyle/>
                    <a:p>
                      <a:r>
                        <a:rPr lang="ru-RU" dirty="0" smtClean="0"/>
                        <a:t>Функции   \   уровень лицензии</a:t>
                      </a:r>
                      <a:endParaRPr lang="ru-RU" dirty="0"/>
                    </a:p>
                  </a:txBody>
                  <a:tcPr anchor="ctr">
                    <a:lnR w="76200" cap="flat" cmpd="sng" algn="ctr">
                      <a:solidFill>
                        <a:srgbClr val="3551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Минимум</a:t>
                      </a:r>
                    </a:p>
                    <a:p>
                      <a:pPr algn="ctr"/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от 1949р.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3551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3551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3551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Базовый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от 6549р.</a:t>
                      </a:r>
                    </a:p>
                  </a:txBody>
                  <a:tcPr anchor="ctr">
                    <a:lnL w="76200" cap="flat" cmpd="sng" algn="ctr">
                      <a:solidFill>
                        <a:srgbClr val="3551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Расширенный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от 9949р.</a:t>
                      </a:r>
                    </a:p>
                  </a:txBody>
                  <a:tcPr anchor="ctr"/>
                </a:tc>
              </a:tr>
              <a:tr h="1067859">
                <a:tc>
                  <a:txBody>
                    <a:bodyPr/>
                    <a:lstStyle/>
                    <a:p>
                      <a:r>
                        <a:rPr lang="ru-RU" dirty="0" smtClean="0"/>
                        <a:t>Работа с заказами</a:t>
                      </a:r>
                      <a:endParaRPr lang="ru-RU" dirty="0"/>
                    </a:p>
                  </a:txBody>
                  <a:tcPr anchor="ctr">
                    <a:lnR w="76200" cap="flat" cmpd="sng" algn="ctr">
                      <a:solidFill>
                        <a:srgbClr val="3551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kern="1200" dirty="0" smtClean="0">
                          <a:solidFill>
                            <a:srgbClr val="0070C0"/>
                          </a:solidFill>
                          <a:latin typeface="DengXian" panose="03000509000000000000" pitchFamily="65" charset="-122"/>
                          <a:ea typeface="DengXian" panose="03000509000000000000" pitchFamily="65" charset="-122"/>
                          <a:cs typeface="Times New Roman"/>
                        </a:rPr>
                        <a:t>·</a:t>
                      </a:r>
                      <a:endParaRPr lang="ru-RU" sz="4400" kern="1200" dirty="0">
                        <a:solidFill>
                          <a:srgbClr val="0070C0"/>
                        </a:solidFill>
                        <a:latin typeface="DengXian" panose="03000509000000000000" pitchFamily="65" charset="-122"/>
                        <a:ea typeface="DengXian" panose="03000509000000000000" pitchFamily="65" charset="-122"/>
                        <a:cs typeface="+mn-cs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3551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3551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kern="1200" dirty="0" smtClean="0">
                          <a:solidFill>
                            <a:srgbClr val="0070C0"/>
                          </a:solidFill>
                          <a:latin typeface="DengXian" panose="03000509000000000000" pitchFamily="65" charset="-122"/>
                          <a:ea typeface="DengXian" panose="03000509000000000000" pitchFamily="65" charset="-122"/>
                          <a:cs typeface="Times New Roman"/>
                        </a:rPr>
                        <a:t>·</a:t>
                      </a:r>
                      <a:endParaRPr lang="ru-RU" sz="4400" kern="1200" dirty="0">
                        <a:solidFill>
                          <a:srgbClr val="0070C0"/>
                        </a:solidFill>
                        <a:latin typeface="DengXian" panose="03000509000000000000" pitchFamily="65" charset="-122"/>
                        <a:ea typeface="DengXian" panose="03000509000000000000" pitchFamily="65" charset="-122"/>
                        <a:cs typeface="+mn-cs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3551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kern="1200" smtClean="0">
                          <a:solidFill>
                            <a:srgbClr val="0070C0"/>
                          </a:solidFill>
                          <a:latin typeface="DengXian" panose="03000509000000000000" pitchFamily="65" charset="-122"/>
                          <a:ea typeface="DengXian" panose="03000509000000000000" pitchFamily="65" charset="-122"/>
                          <a:cs typeface="Times New Roman"/>
                        </a:rPr>
                        <a:t>·</a:t>
                      </a:r>
                      <a:endParaRPr lang="ru-RU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1067859">
                <a:tc>
                  <a:txBody>
                    <a:bodyPr/>
                    <a:lstStyle/>
                    <a:p>
                      <a:r>
                        <a:rPr lang="ru-RU" dirty="0" smtClean="0"/>
                        <a:t>Прием оплаты (наличные</a:t>
                      </a:r>
                      <a:r>
                        <a:rPr lang="ru-RU" baseline="0" dirty="0" smtClean="0"/>
                        <a:t> и карты)</a:t>
                      </a:r>
                      <a:endParaRPr lang="ru-RU" dirty="0"/>
                    </a:p>
                  </a:txBody>
                  <a:tcPr anchor="ctr">
                    <a:lnR w="76200" cap="flat" cmpd="sng" algn="ctr">
                      <a:solidFill>
                        <a:srgbClr val="3551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ru-RU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3551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3551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4400" kern="1200" dirty="0" smtClean="0">
                          <a:solidFill>
                            <a:srgbClr val="0070C0"/>
                          </a:solidFill>
                          <a:latin typeface="DengXian" panose="03000509000000000000" pitchFamily="65" charset="-122"/>
                          <a:ea typeface="DengXian" panose="03000509000000000000" pitchFamily="65" charset="-122"/>
                          <a:cs typeface="Times New Roman"/>
                        </a:rPr>
                        <a:t>·</a:t>
                      </a:r>
                      <a:endParaRPr lang="ru-RU" sz="4400" kern="1200" dirty="0">
                        <a:solidFill>
                          <a:srgbClr val="0070C0"/>
                        </a:solidFill>
                        <a:latin typeface="DengXian" panose="03000509000000000000" pitchFamily="65" charset="-122"/>
                        <a:ea typeface="DengXian" panose="03000509000000000000" pitchFamily="65" charset="-122"/>
                        <a:cs typeface="Times New Roman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3551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kern="1200" smtClean="0">
                          <a:solidFill>
                            <a:srgbClr val="0070C0"/>
                          </a:solidFill>
                          <a:latin typeface="DengXian" panose="03000509000000000000" pitchFamily="65" charset="-122"/>
                          <a:ea typeface="DengXian" panose="03000509000000000000" pitchFamily="65" charset="-122"/>
                          <a:cs typeface="Times New Roman"/>
                        </a:rPr>
                        <a:t>·</a:t>
                      </a:r>
                      <a:endParaRPr lang="ru-RU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106785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Получение и сдача товара</a:t>
                      </a:r>
                    </a:p>
                  </a:txBody>
                  <a:tcPr anchor="ctr">
                    <a:lnR w="76200" cap="flat" cmpd="sng" algn="ctr">
                      <a:solidFill>
                        <a:srgbClr val="3551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ru-RU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3551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3551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76200" cap="flat" cmpd="sng" algn="ctr">
                      <a:solidFill>
                        <a:srgbClr val="3551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ru-RU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3551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kern="1200" dirty="0" smtClean="0">
                          <a:solidFill>
                            <a:srgbClr val="0070C0"/>
                          </a:solidFill>
                          <a:latin typeface="DengXian" panose="03000509000000000000" pitchFamily="65" charset="-122"/>
                          <a:ea typeface="DengXian" panose="03000509000000000000" pitchFamily="65" charset="-122"/>
                          <a:cs typeface="Times New Roman"/>
                        </a:rPr>
                        <a:t>·</a:t>
                      </a:r>
                      <a:endParaRPr lang="ru-RU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833257" y="5910890"/>
            <a:ext cx="3489481" cy="646331"/>
          </a:xfrm>
          <a:prstGeom prst="rect">
            <a:avLst/>
          </a:prstGeom>
          <a:solidFill>
            <a:srgbClr val="3551A4"/>
          </a:solidFill>
        </p:spPr>
        <p:txBody>
          <a:bodyPr wrap="non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Для мелких интернет-магазинов 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</a:rPr>
              <a:t>и «продаж с колес»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4868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Варианты </a:t>
            </a:r>
            <a:r>
              <a:rPr lang="ru-RU" dirty="0"/>
              <a:t>лицензий \ </a:t>
            </a:r>
            <a:r>
              <a:rPr lang="ru-RU" dirty="0" smtClean="0">
                <a:solidFill>
                  <a:srgbClr val="3551A4"/>
                </a:solidFill>
              </a:rPr>
              <a:t>Базовый</a:t>
            </a:r>
            <a:endParaRPr lang="ru-RU" dirty="0"/>
          </a:p>
        </p:txBody>
      </p:sp>
      <p:graphicFrame>
        <p:nvGraphicFramePr>
          <p:cNvPr id="3" name="Объект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33550792"/>
              </p:ext>
            </p:extLst>
          </p:nvPr>
        </p:nvGraphicFramePr>
        <p:xfrm>
          <a:off x="838200" y="1825625"/>
          <a:ext cx="10475912" cy="4143095"/>
        </p:xfrm>
        <a:graphic>
          <a:graphicData uri="http://schemas.openxmlformats.org/drawingml/2006/table">
            <a:tbl>
              <a:tblPr firstRow="1">
                <a:tableStyleId>{BDBED569-4797-4DF1-A0F4-6AAB3CD982D8}</a:tableStyleId>
              </a:tblPr>
              <a:tblGrid>
                <a:gridCol w="4869264"/>
                <a:gridCol w="1879041"/>
                <a:gridCol w="1828800"/>
                <a:gridCol w="1898807"/>
              </a:tblGrid>
              <a:tr h="939518">
                <a:tc>
                  <a:txBody>
                    <a:bodyPr/>
                    <a:lstStyle/>
                    <a:p>
                      <a:r>
                        <a:rPr lang="ru-RU" dirty="0" smtClean="0"/>
                        <a:t>Функции   \   уровень лицензии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Минимум</a:t>
                      </a:r>
                    </a:p>
                    <a:p>
                      <a:pPr algn="ctr"/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от 1949р.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R w="76200" cap="flat" cmpd="sng" algn="ctr">
                      <a:solidFill>
                        <a:srgbClr val="3551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Базовый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от 6549р.</a:t>
                      </a:r>
                    </a:p>
                  </a:txBody>
                  <a:tcPr anchor="ctr">
                    <a:lnL w="76200" cap="flat" cmpd="sng" algn="ctr">
                      <a:solidFill>
                        <a:srgbClr val="3551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3551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3551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Расширенный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от 9949р.</a:t>
                      </a:r>
                    </a:p>
                  </a:txBody>
                  <a:tcPr anchor="ctr">
                    <a:lnL w="76200" cap="flat" cmpd="sng" algn="ctr">
                      <a:solidFill>
                        <a:srgbClr val="3551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1067859">
                <a:tc>
                  <a:txBody>
                    <a:bodyPr/>
                    <a:lstStyle/>
                    <a:p>
                      <a:r>
                        <a:rPr lang="ru-RU" dirty="0" smtClean="0"/>
                        <a:t>Работа с заказами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kern="1200" dirty="0" smtClean="0">
                          <a:solidFill>
                            <a:srgbClr val="0070C0"/>
                          </a:solidFill>
                          <a:latin typeface="DengXian" panose="03000509000000000000" pitchFamily="65" charset="-122"/>
                          <a:ea typeface="DengXian" panose="03000509000000000000" pitchFamily="65" charset="-122"/>
                          <a:cs typeface="Times New Roman"/>
                        </a:rPr>
                        <a:t>·</a:t>
                      </a:r>
                      <a:endParaRPr lang="ru-RU" sz="4400" kern="1200" dirty="0">
                        <a:solidFill>
                          <a:srgbClr val="0070C0"/>
                        </a:solidFill>
                        <a:latin typeface="DengXian" panose="03000509000000000000" pitchFamily="65" charset="-122"/>
                        <a:ea typeface="DengXian" panose="03000509000000000000" pitchFamily="65" charset="-122"/>
                        <a:cs typeface="+mn-cs"/>
                      </a:endParaRPr>
                    </a:p>
                  </a:txBody>
                  <a:tcPr anchor="ctr">
                    <a:lnR w="76200" cap="flat" cmpd="sng" algn="ctr">
                      <a:solidFill>
                        <a:srgbClr val="3551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kern="1200" dirty="0" smtClean="0">
                          <a:solidFill>
                            <a:srgbClr val="0070C0"/>
                          </a:solidFill>
                          <a:latin typeface="DengXian" panose="03000509000000000000" pitchFamily="65" charset="-122"/>
                          <a:ea typeface="DengXian" panose="03000509000000000000" pitchFamily="65" charset="-122"/>
                          <a:cs typeface="Times New Roman"/>
                        </a:rPr>
                        <a:t>·</a:t>
                      </a:r>
                      <a:endParaRPr lang="ru-RU" sz="4400" kern="1200" dirty="0">
                        <a:solidFill>
                          <a:srgbClr val="0070C0"/>
                        </a:solidFill>
                        <a:latin typeface="DengXian" panose="03000509000000000000" pitchFamily="65" charset="-122"/>
                        <a:ea typeface="DengXian" panose="03000509000000000000" pitchFamily="65" charset="-122"/>
                        <a:cs typeface="+mn-cs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3551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3551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kern="1200" smtClean="0">
                          <a:solidFill>
                            <a:srgbClr val="0070C0"/>
                          </a:solidFill>
                          <a:latin typeface="DengXian" panose="03000509000000000000" pitchFamily="65" charset="-122"/>
                          <a:ea typeface="DengXian" panose="03000509000000000000" pitchFamily="65" charset="-122"/>
                          <a:cs typeface="Times New Roman"/>
                        </a:rPr>
                        <a:t>·</a:t>
                      </a:r>
                      <a:endParaRPr lang="ru-RU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3551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1067859">
                <a:tc>
                  <a:txBody>
                    <a:bodyPr/>
                    <a:lstStyle/>
                    <a:p>
                      <a:r>
                        <a:rPr lang="ru-RU" dirty="0" smtClean="0"/>
                        <a:t>Прием оплаты (наличные</a:t>
                      </a:r>
                      <a:r>
                        <a:rPr lang="ru-RU" baseline="0" dirty="0" smtClean="0"/>
                        <a:t> и карты)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ru-RU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R w="76200" cap="flat" cmpd="sng" algn="ctr">
                      <a:solidFill>
                        <a:srgbClr val="3551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4400" kern="1200" dirty="0" smtClean="0">
                          <a:solidFill>
                            <a:srgbClr val="0070C0"/>
                          </a:solidFill>
                          <a:latin typeface="DengXian" panose="03000509000000000000" pitchFamily="65" charset="-122"/>
                          <a:ea typeface="DengXian" panose="03000509000000000000" pitchFamily="65" charset="-122"/>
                          <a:cs typeface="Times New Roman"/>
                        </a:rPr>
                        <a:t>·</a:t>
                      </a:r>
                      <a:endParaRPr lang="ru-RU" sz="4400" kern="1200" dirty="0">
                        <a:solidFill>
                          <a:srgbClr val="0070C0"/>
                        </a:solidFill>
                        <a:latin typeface="DengXian" panose="03000509000000000000" pitchFamily="65" charset="-122"/>
                        <a:ea typeface="DengXian" panose="03000509000000000000" pitchFamily="65" charset="-122"/>
                        <a:cs typeface="Times New Roman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3551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3551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kern="1200" smtClean="0">
                          <a:solidFill>
                            <a:srgbClr val="0070C0"/>
                          </a:solidFill>
                          <a:latin typeface="DengXian" panose="03000509000000000000" pitchFamily="65" charset="-122"/>
                          <a:ea typeface="DengXian" panose="03000509000000000000" pitchFamily="65" charset="-122"/>
                          <a:cs typeface="Times New Roman"/>
                        </a:rPr>
                        <a:t>·</a:t>
                      </a:r>
                      <a:endParaRPr lang="ru-RU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3551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106785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Получение и сдача товара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ru-RU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R w="76200" cap="flat" cmpd="sng" algn="ctr">
                      <a:solidFill>
                        <a:srgbClr val="3551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ru-RU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3551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3551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76200" cap="flat" cmpd="sng" algn="ctr">
                      <a:solidFill>
                        <a:srgbClr val="3551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kern="1200" dirty="0" smtClean="0">
                          <a:solidFill>
                            <a:srgbClr val="0070C0"/>
                          </a:solidFill>
                          <a:latin typeface="DengXian" panose="03000509000000000000" pitchFamily="65" charset="-122"/>
                          <a:ea typeface="DengXian" panose="03000509000000000000" pitchFamily="65" charset="-122"/>
                          <a:cs typeface="Times New Roman"/>
                        </a:rPr>
                        <a:t>·</a:t>
                      </a:r>
                      <a:endParaRPr lang="ru-RU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3551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7435781" y="5934786"/>
            <a:ext cx="2077813" cy="369332"/>
          </a:xfrm>
          <a:prstGeom prst="rect">
            <a:avLst/>
          </a:prstGeom>
          <a:solidFill>
            <a:srgbClr val="3551A4"/>
          </a:solidFill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Основной вариант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4861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Варианты </a:t>
            </a:r>
            <a:r>
              <a:rPr lang="ru-RU" dirty="0"/>
              <a:t>лицензий \ </a:t>
            </a:r>
            <a:r>
              <a:rPr lang="ru-RU" dirty="0" smtClean="0">
                <a:solidFill>
                  <a:srgbClr val="3551A4"/>
                </a:solidFill>
              </a:rPr>
              <a:t>Расширенный</a:t>
            </a:r>
            <a:endParaRPr lang="ru-RU" dirty="0"/>
          </a:p>
        </p:txBody>
      </p:sp>
      <p:graphicFrame>
        <p:nvGraphicFramePr>
          <p:cNvPr id="3" name="Объект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58631291"/>
              </p:ext>
            </p:extLst>
          </p:nvPr>
        </p:nvGraphicFramePr>
        <p:xfrm>
          <a:off x="838200" y="1825625"/>
          <a:ext cx="10475912" cy="4143095"/>
        </p:xfrm>
        <a:graphic>
          <a:graphicData uri="http://schemas.openxmlformats.org/drawingml/2006/table">
            <a:tbl>
              <a:tblPr firstRow="1">
                <a:tableStyleId>{BDBED569-4797-4DF1-A0F4-6AAB3CD982D8}</a:tableStyleId>
              </a:tblPr>
              <a:tblGrid>
                <a:gridCol w="4869264"/>
                <a:gridCol w="1879041"/>
                <a:gridCol w="1828800"/>
                <a:gridCol w="1898807"/>
              </a:tblGrid>
              <a:tr h="939518">
                <a:tc>
                  <a:txBody>
                    <a:bodyPr/>
                    <a:lstStyle/>
                    <a:p>
                      <a:r>
                        <a:rPr lang="ru-RU" dirty="0" smtClean="0"/>
                        <a:t>Функции   \   уровень лицензии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Минимум</a:t>
                      </a:r>
                    </a:p>
                    <a:p>
                      <a:pPr algn="ctr"/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от 1949р.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Базовый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от 6549р.</a:t>
                      </a:r>
                    </a:p>
                  </a:txBody>
                  <a:tcPr anchor="ctr">
                    <a:lnR w="76200" cap="flat" cmpd="sng" algn="ctr">
                      <a:solidFill>
                        <a:srgbClr val="3551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Расширенный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от 9949р.</a:t>
                      </a:r>
                    </a:p>
                  </a:txBody>
                  <a:tcPr anchor="ctr">
                    <a:lnL w="76200" cap="flat" cmpd="sng" algn="ctr">
                      <a:solidFill>
                        <a:srgbClr val="3551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3551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3551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1067859">
                <a:tc>
                  <a:txBody>
                    <a:bodyPr/>
                    <a:lstStyle/>
                    <a:p>
                      <a:r>
                        <a:rPr lang="ru-RU" dirty="0" smtClean="0"/>
                        <a:t>Работа с заказами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kern="1200" dirty="0" smtClean="0">
                          <a:solidFill>
                            <a:srgbClr val="0070C0"/>
                          </a:solidFill>
                          <a:latin typeface="DengXian" panose="03000509000000000000" pitchFamily="65" charset="-122"/>
                          <a:ea typeface="DengXian" panose="03000509000000000000" pitchFamily="65" charset="-122"/>
                          <a:cs typeface="Times New Roman"/>
                        </a:rPr>
                        <a:t>·</a:t>
                      </a:r>
                      <a:endParaRPr lang="ru-RU" sz="4400" kern="1200" dirty="0">
                        <a:solidFill>
                          <a:srgbClr val="0070C0"/>
                        </a:solidFill>
                        <a:latin typeface="DengXian" panose="03000509000000000000" pitchFamily="65" charset="-122"/>
                        <a:ea typeface="DengXian" panose="03000509000000000000" pitchFamily="65" charset="-122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kern="1200" dirty="0" smtClean="0">
                          <a:solidFill>
                            <a:srgbClr val="0070C0"/>
                          </a:solidFill>
                          <a:latin typeface="DengXian" panose="03000509000000000000" pitchFamily="65" charset="-122"/>
                          <a:ea typeface="DengXian" panose="03000509000000000000" pitchFamily="65" charset="-122"/>
                          <a:cs typeface="Times New Roman"/>
                        </a:rPr>
                        <a:t>·</a:t>
                      </a:r>
                      <a:endParaRPr lang="ru-RU" sz="4400" kern="1200" dirty="0">
                        <a:solidFill>
                          <a:srgbClr val="0070C0"/>
                        </a:solidFill>
                        <a:latin typeface="DengXian" panose="03000509000000000000" pitchFamily="65" charset="-122"/>
                        <a:ea typeface="DengXian" panose="03000509000000000000" pitchFamily="65" charset="-122"/>
                        <a:cs typeface="+mn-cs"/>
                      </a:endParaRPr>
                    </a:p>
                  </a:txBody>
                  <a:tcPr anchor="ctr">
                    <a:lnR w="76200" cap="flat" cmpd="sng" algn="ctr">
                      <a:solidFill>
                        <a:srgbClr val="3551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kern="1200" dirty="0" smtClean="0">
                          <a:solidFill>
                            <a:srgbClr val="0070C0"/>
                          </a:solidFill>
                          <a:latin typeface="DengXian" panose="03000509000000000000" pitchFamily="65" charset="-122"/>
                          <a:ea typeface="DengXian" panose="03000509000000000000" pitchFamily="65" charset="-122"/>
                          <a:cs typeface="Times New Roman"/>
                        </a:rPr>
                        <a:t>·</a:t>
                      </a:r>
                      <a:endParaRPr lang="ru-RU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3551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3551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1067859">
                <a:tc>
                  <a:txBody>
                    <a:bodyPr/>
                    <a:lstStyle/>
                    <a:p>
                      <a:r>
                        <a:rPr lang="ru-RU" dirty="0" smtClean="0"/>
                        <a:t>Прием оплаты (наличные</a:t>
                      </a:r>
                      <a:r>
                        <a:rPr lang="ru-RU" baseline="0" dirty="0" smtClean="0"/>
                        <a:t> и карты)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ru-RU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4400" kern="1200" dirty="0" smtClean="0">
                          <a:solidFill>
                            <a:srgbClr val="0070C0"/>
                          </a:solidFill>
                          <a:latin typeface="DengXian" panose="03000509000000000000" pitchFamily="65" charset="-122"/>
                          <a:ea typeface="DengXian" panose="03000509000000000000" pitchFamily="65" charset="-122"/>
                          <a:cs typeface="Times New Roman"/>
                        </a:rPr>
                        <a:t>·</a:t>
                      </a:r>
                      <a:endParaRPr lang="ru-RU" sz="4400" kern="1200" dirty="0">
                        <a:solidFill>
                          <a:srgbClr val="0070C0"/>
                        </a:solidFill>
                        <a:latin typeface="DengXian" panose="03000509000000000000" pitchFamily="65" charset="-122"/>
                        <a:ea typeface="DengXian" panose="03000509000000000000" pitchFamily="65" charset="-122"/>
                        <a:cs typeface="Times New Roman"/>
                      </a:endParaRPr>
                    </a:p>
                  </a:txBody>
                  <a:tcPr anchor="ctr">
                    <a:lnR w="76200" cap="flat" cmpd="sng" algn="ctr">
                      <a:solidFill>
                        <a:srgbClr val="3551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kern="1200" dirty="0" smtClean="0">
                          <a:solidFill>
                            <a:srgbClr val="0070C0"/>
                          </a:solidFill>
                          <a:latin typeface="DengXian" panose="03000509000000000000" pitchFamily="65" charset="-122"/>
                          <a:ea typeface="DengXian" panose="03000509000000000000" pitchFamily="65" charset="-122"/>
                          <a:cs typeface="Times New Roman"/>
                        </a:rPr>
                        <a:t>·</a:t>
                      </a:r>
                      <a:endParaRPr lang="ru-RU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3551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3551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106785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Получение и сдача товара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ru-RU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ru-RU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R w="76200" cap="flat" cmpd="sng" algn="ctr">
                      <a:solidFill>
                        <a:srgbClr val="3551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kern="1200" dirty="0" smtClean="0">
                          <a:solidFill>
                            <a:srgbClr val="0070C0"/>
                          </a:solidFill>
                          <a:latin typeface="DengXian" panose="03000509000000000000" pitchFamily="65" charset="-122"/>
                          <a:ea typeface="DengXian" panose="03000509000000000000" pitchFamily="65" charset="-122"/>
                          <a:cs typeface="Times New Roman"/>
                        </a:rPr>
                        <a:t>·</a:t>
                      </a:r>
                      <a:endParaRPr lang="ru-RU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3551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3551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76200" cap="flat" cmpd="sng" algn="ctr">
                      <a:solidFill>
                        <a:srgbClr val="3551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8430566" y="5914683"/>
            <a:ext cx="3643875" cy="646331"/>
          </a:xfrm>
          <a:prstGeom prst="rect">
            <a:avLst/>
          </a:prstGeom>
          <a:solidFill>
            <a:srgbClr val="3551A4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Для крупных интернет-магазинов со своими бизнес-процессами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2186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000"/>
            <a:lum/>
          </a:blip>
          <a:srcRect/>
          <a:stretch>
            <a:fillRect l="25000" t="10000" r="18000" b="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Сценарии использования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Кому и для чего может понадобиться эта программа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97916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Какие предусмотрены сценарии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ru-RU" dirty="0" smtClean="0"/>
              <a:t>Сам себе курьер</a:t>
            </a:r>
          </a:p>
          <a:p>
            <a:pPr>
              <a:lnSpc>
                <a:spcPct val="150000"/>
              </a:lnSpc>
            </a:pPr>
            <a:r>
              <a:rPr lang="ru-RU" dirty="0" smtClean="0"/>
              <a:t>Доверенные курьеры</a:t>
            </a:r>
          </a:p>
          <a:p>
            <a:pPr>
              <a:lnSpc>
                <a:spcPct val="150000"/>
              </a:lnSpc>
            </a:pPr>
            <a:r>
              <a:rPr lang="ru-RU" dirty="0" smtClean="0"/>
              <a:t>Курьерская компания</a:t>
            </a:r>
          </a:p>
          <a:p>
            <a:pPr>
              <a:lnSpc>
                <a:spcPct val="150000"/>
              </a:lnSpc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319845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Сам себе курьер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ru-RU" dirty="0" smtClean="0"/>
              <a:t>Представим себе небольшой бизнес по продаже профессиональной косметики в салоны красоты.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482974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Оплата заказов</a:t>
            </a:r>
            <a:endParaRPr lang="ru-RU" sz="32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914400" y="1464380"/>
            <a:ext cx="1059766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Более </a:t>
            </a:r>
            <a:r>
              <a:rPr lang="ru-RU" sz="2400" dirty="0"/>
              <a:t>60% покупателей в России предпочитают платить наличными при получении товара, и более 30% предпочитают платить хоть и картой, но также только при получении.</a:t>
            </a:r>
            <a:endParaRPr lang="ru-RU" sz="2462" dirty="0"/>
          </a:p>
        </p:txBody>
      </p:sp>
      <p:pic>
        <p:nvPicPr>
          <p:cNvPr id="1026" name="Picture 2" descr="http://www.cleverence.ru/upload/medialibrary/300/300048fbf3e33f82317b2e494018cb4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5624" y="2789943"/>
            <a:ext cx="6771821" cy="3781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4524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Сам себе курьер</a:t>
            </a:r>
            <a:endParaRPr lang="ru-RU" sz="36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6344" y="2377148"/>
            <a:ext cx="2145496" cy="216071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346" y="2550876"/>
            <a:ext cx="2155825" cy="186184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16411" y="2550876"/>
            <a:ext cx="1351389" cy="181325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2390" y="2397156"/>
            <a:ext cx="1234021" cy="201556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48536" y="2882900"/>
            <a:ext cx="1116104" cy="1116104"/>
          </a:xfrm>
          <a:prstGeom prst="rect">
            <a:avLst/>
          </a:prstGeom>
        </p:spPr>
      </p:pic>
      <p:sp>
        <p:nvSpPr>
          <p:cNvPr id="10" name="Пятиугольник 9"/>
          <p:cNvSpPr/>
          <p:nvPr/>
        </p:nvSpPr>
        <p:spPr>
          <a:xfrm>
            <a:off x="1066346" y="4940300"/>
            <a:ext cx="2298700" cy="1092200"/>
          </a:xfrm>
          <a:prstGeom prst="homePlat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Проснулся</a:t>
            </a:r>
            <a:endParaRPr lang="ru-RU" dirty="0"/>
          </a:p>
        </p:txBody>
      </p:sp>
      <p:sp>
        <p:nvSpPr>
          <p:cNvPr id="11" name="Нашивка 10"/>
          <p:cNvSpPr/>
          <p:nvPr/>
        </p:nvSpPr>
        <p:spPr>
          <a:xfrm>
            <a:off x="3668792" y="4940300"/>
            <a:ext cx="2260600" cy="1092200"/>
          </a:xfrm>
          <a:prstGeom prst="chevron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Поехал</a:t>
            </a:r>
            <a:endParaRPr lang="ru-RU" dirty="0"/>
          </a:p>
        </p:txBody>
      </p:sp>
      <p:sp>
        <p:nvSpPr>
          <p:cNvPr id="13" name="Нашивка 12"/>
          <p:cNvSpPr/>
          <p:nvPr/>
        </p:nvSpPr>
        <p:spPr>
          <a:xfrm>
            <a:off x="6233138" y="4895850"/>
            <a:ext cx="3253762" cy="1092200"/>
          </a:xfrm>
          <a:prstGeom prst="chevron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Набрал на месте заказ</a:t>
            </a:r>
            <a:endParaRPr lang="ru-RU" dirty="0"/>
          </a:p>
        </p:txBody>
      </p:sp>
      <p:sp>
        <p:nvSpPr>
          <p:cNvPr id="14" name="Нашивка 13"/>
          <p:cNvSpPr/>
          <p:nvPr/>
        </p:nvSpPr>
        <p:spPr>
          <a:xfrm>
            <a:off x="9476288" y="4895850"/>
            <a:ext cx="2260600" cy="1092200"/>
          </a:xfrm>
          <a:prstGeom prst="chevron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Продал, </a:t>
            </a:r>
            <a:r>
              <a:rPr lang="en-US" dirty="0" smtClean="0"/>
              <a:t>PROFIT!</a:t>
            </a:r>
            <a:endParaRPr lang="ru-RU" dirty="0"/>
          </a:p>
        </p:txBody>
      </p:sp>
      <p:pic>
        <p:nvPicPr>
          <p:cNvPr id="2050" name="Picture 2" descr="http://www.ovc.ru/img/kkt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279" y="3583795"/>
            <a:ext cx="876521" cy="863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Related image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0044" y="3639416"/>
            <a:ext cx="927029" cy="927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41579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Сам себе курьер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10801350" cy="435133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ru-RU" dirty="0" smtClean="0"/>
              <a:t>Номенклатура и цены, скорее всего, </a:t>
            </a:r>
            <a:r>
              <a:rPr lang="ru-RU" dirty="0"/>
              <a:t>в</a:t>
            </a:r>
            <a:r>
              <a:rPr lang="ru-RU" dirty="0" smtClean="0"/>
              <a:t>ыгружены по кабелю </a:t>
            </a:r>
            <a:r>
              <a:rPr lang="en-US" dirty="0" smtClean="0"/>
              <a:t>USB</a:t>
            </a:r>
            <a:endParaRPr lang="ru-RU" dirty="0" smtClean="0"/>
          </a:p>
          <a:p>
            <a:pPr>
              <a:lnSpc>
                <a:spcPct val="150000"/>
              </a:lnSpc>
            </a:pPr>
            <a:r>
              <a:rPr lang="ru-RU" dirty="0" smtClean="0"/>
              <a:t>Видеть остаток товара «с собой», </a:t>
            </a:r>
            <a:r>
              <a:rPr lang="ru-RU" dirty="0"/>
              <a:t>скорее всего, не </a:t>
            </a:r>
            <a:r>
              <a:rPr lang="ru-RU" dirty="0" smtClean="0"/>
              <a:t>нужно</a:t>
            </a:r>
            <a:endParaRPr lang="ru-RU" dirty="0"/>
          </a:p>
          <a:p>
            <a:pPr>
              <a:lnSpc>
                <a:spcPct val="150000"/>
              </a:lnSpc>
            </a:pPr>
            <a:r>
              <a:rPr lang="ru-RU" dirty="0" smtClean="0"/>
              <a:t>Заказы формируются на месте</a:t>
            </a:r>
          </a:p>
          <a:p>
            <a:pPr>
              <a:lnSpc>
                <a:spcPct val="150000"/>
              </a:lnSpc>
            </a:pPr>
            <a:r>
              <a:rPr lang="ru-RU" dirty="0" smtClean="0"/>
              <a:t>По возвращении домой можно выгрузить результат на компьютер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594872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Доверенные курьеры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ru-RU" dirty="0" smtClean="0"/>
              <a:t>Бизнес немного подрос, заказы формируются заранее и теперь их развозят знакомые и члены семьи.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525176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/>
              <a:t>Доверенные курьеры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235138"/>
            <a:ext cx="2145496" cy="216071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16411" y="2550876"/>
            <a:ext cx="1351389" cy="181325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82390" y="2397156"/>
            <a:ext cx="1234021" cy="201556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48536" y="2882900"/>
            <a:ext cx="1116104" cy="1116104"/>
          </a:xfrm>
          <a:prstGeom prst="rect">
            <a:avLst/>
          </a:prstGeom>
        </p:spPr>
      </p:pic>
      <p:sp>
        <p:nvSpPr>
          <p:cNvPr id="10" name="Пятиугольник 9"/>
          <p:cNvSpPr/>
          <p:nvPr/>
        </p:nvSpPr>
        <p:spPr>
          <a:xfrm>
            <a:off x="862467" y="4895850"/>
            <a:ext cx="2602446" cy="1104900"/>
          </a:xfrm>
          <a:prstGeom prst="homePlat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Приехал </a:t>
            </a:r>
            <a:r>
              <a:rPr lang="ru-RU" dirty="0" smtClean="0"/>
              <a:t>на склад, получил заказы</a:t>
            </a:r>
            <a:endParaRPr lang="ru-RU" dirty="0"/>
          </a:p>
        </p:txBody>
      </p:sp>
      <p:sp>
        <p:nvSpPr>
          <p:cNvPr id="11" name="Нашивка 10"/>
          <p:cNvSpPr/>
          <p:nvPr/>
        </p:nvSpPr>
        <p:spPr>
          <a:xfrm>
            <a:off x="3055727" y="4895850"/>
            <a:ext cx="3319673" cy="1104900"/>
          </a:xfrm>
          <a:prstGeom prst="chevron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Поехал по адресам из заказов, звонит клиентам</a:t>
            </a:r>
            <a:endParaRPr lang="ru-RU" dirty="0"/>
          </a:p>
        </p:txBody>
      </p:sp>
      <p:sp>
        <p:nvSpPr>
          <p:cNvPr id="13" name="Нашивка 12"/>
          <p:cNvSpPr/>
          <p:nvPr/>
        </p:nvSpPr>
        <p:spPr>
          <a:xfrm>
            <a:off x="5981700" y="4895850"/>
            <a:ext cx="3911600" cy="1092200"/>
          </a:xfrm>
          <a:prstGeom prst="chevron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Приехал, полностью или частично продал заказ, допродал позиции</a:t>
            </a:r>
            <a:endParaRPr lang="ru-RU" dirty="0"/>
          </a:p>
        </p:txBody>
      </p:sp>
      <p:sp>
        <p:nvSpPr>
          <p:cNvPr id="14" name="Нашивка 13"/>
          <p:cNvSpPr/>
          <p:nvPr/>
        </p:nvSpPr>
        <p:spPr>
          <a:xfrm>
            <a:off x="9461500" y="4895850"/>
            <a:ext cx="2275388" cy="1092200"/>
          </a:xfrm>
          <a:prstGeom prst="chevron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Пробил, отчитался</a:t>
            </a:r>
            <a:endParaRPr lang="ru-RU" dirty="0"/>
          </a:p>
        </p:txBody>
      </p:sp>
      <p:pic>
        <p:nvPicPr>
          <p:cNvPr id="2050" name="Picture 2" descr="http://www.ovc.ru/img/kkt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279" y="3583795"/>
            <a:ext cx="876521" cy="863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://downloadicons.net/sites/default/files/route-icon-86615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3245" y="2616945"/>
            <a:ext cx="1409797" cy="1409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 rot="638682">
            <a:off x="6220633" y="3790862"/>
            <a:ext cx="1556710" cy="3556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Заказ </a:t>
            </a:r>
            <a:r>
              <a:rPr lang="en-US" b="1" dirty="0" smtClean="0"/>
              <a:t>#</a:t>
            </a:r>
            <a:r>
              <a:rPr lang="ru-RU" b="1" dirty="0" smtClean="0"/>
              <a:t>9981</a:t>
            </a:r>
            <a:endParaRPr lang="ru-RU" b="1" dirty="0"/>
          </a:p>
        </p:txBody>
      </p:sp>
      <p:pic>
        <p:nvPicPr>
          <p:cNvPr id="4100" name="Picture 4" descr="Image result for cellphone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1838" y="2937682"/>
            <a:ext cx="1292225" cy="1292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828883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/>
              <a:t>Доверенные курьеры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ru-RU" dirty="0" smtClean="0"/>
              <a:t>Номенклатура и цены могут передаваться по </a:t>
            </a:r>
            <a:r>
              <a:rPr lang="en-US" dirty="0" smtClean="0"/>
              <a:t>3G</a:t>
            </a:r>
            <a:endParaRPr lang="ru-RU" dirty="0" smtClean="0"/>
          </a:p>
          <a:p>
            <a:pPr>
              <a:lnSpc>
                <a:spcPct val="150000"/>
              </a:lnSpc>
            </a:pPr>
            <a:r>
              <a:rPr lang="ru-RU" dirty="0" smtClean="0"/>
              <a:t>Контролируется выдача и сдача товара, остатки при продаже</a:t>
            </a:r>
            <a:endParaRPr lang="ru-RU" dirty="0"/>
          </a:p>
          <a:p>
            <a:pPr>
              <a:lnSpc>
                <a:spcPct val="150000"/>
              </a:lnSpc>
            </a:pPr>
            <a:r>
              <a:rPr lang="ru-RU" dirty="0" smtClean="0"/>
              <a:t>Заказы формируются как заранее, так и на месте</a:t>
            </a:r>
          </a:p>
          <a:p>
            <a:pPr>
              <a:lnSpc>
                <a:spcPct val="150000"/>
              </a:lnSpc>
            </a:pPr>
            <a:r>
              <a:rPr lang="ru-RU" dirty="0" smtClean="0"/>
              <a:t>По возвращении можно загрузить результат в 1С</a:t>
            </a:r>
          </a:p>
          <a:p>
            <a:pPr>
              <a:lnSpc>
                <a:spcPct val="150000"/>
              </a:lnSpc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385529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Курьерская компания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ru-RU" dirty="0" smtClean="0"/>
              <a:t>Бизнес еще больше подрос и теперь пользуется услугами сторонней курьерской компании.</a:t>
            </a:r>
          </a:p>
          <a:p>
            <a:pPr marL="0" indent="0">
              <a:lnSpc>
                <a:spcPct val="150000"/>
              </a:lnSpc>
              <a:buNone/>
            </a:pPr>
            <a:endParaRPr lang="ru-RU" dirty="0" smtClean="0"/>
          </a:p>
          <a:p>
            <a:pPr marL="0" indent="0">
              <a:lnSpc>
                <a:spcPct val="150000"/>
              </a:lnSpc>
              <a:buNone/>
            </a:pPr>
            <a:r>
              <a:rPr lang="ru-RU" dirty="0" smtClean="0"/>
              <a:t>Теперь уже курьерской компании необходимо доставлять заказы и соответствовать требованиям 54-ФЗ.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8298705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Курьерская компания</a:t>
            </a:r>
            <a:endParaRPr lang="ru-RU" sz="36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7011" y="3100322"/>
            <a:ext cx="827688" cy="83355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0772" y="2439915"/>
            <a:ext cx="1148247" cy="154068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72251" y="2309302"/>
            <a:ext cx="1048522" cy="171258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90675" y="3437440"/>
            <a:ext cx="725511" cy="725511"/>
          </a:xfrm>
          <a:prstGeom prst="rect">
            <a:avLst/>
          </a:prstGeom>
        </p:spPr>
      </p:pic>
      <p:sp>
        <p:nvSpPr>
          <p:cNvPr id="11" name="Нашивка 10"/>
          <p:cNvSpPr/>
          <p:nvPr/>
        </p:nvSpPr>
        <p:spPr>
          <a:xfrm>
            <a:off x="2855698" y="4699090"/>
            <a:ext cx="4325646" cy="938811"/>
          </a:xfrm>
          <a:prstGeom prst="chevron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Система распределяет их по курьерам.</a:t>
            </a:r>
          </a:p>
          <a:p>
            <a:pPr algn="ctr"/>
            <a:r>
              <a:rPr lang="ru-RU" sz="1400" dirty="0" smtClean="0"/>
              <a:t>Курьер поехал по адресам из заказов, звонит покупателям из заказов.</a:t>
            </a:r>
            <a:endParaRPr lang="ru-RU" sz="1400" dirty="0"/>
          </a:p>
        </p:txBody>
      </p:sp>
      <p:sp>
        <p:nvSpPr>
          <p:cNvPr id="13" name="Нашивка 12"/>
          <p:cNvSpPr/>
          <p:nvPr/>
        </p:nvSpPr>
        <p:spPr>
          <a:xfrm>
            <a:off x="6846825" y="4699090"/>
            <a:ext cx="4570475" cy="928020"/>
          </a:xfrm>
          <a:prstGeom prst="chevron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Доставил, </a:t>
            </a:r>
          </a:p>
          <a:p>
            <a:pPr algn="ctr"/>
            <a:r>
              <a:rPr lang="ru-RU" sz="1400" dirty="0" smtClean="0"/>
              <a:t>при необходимости получил оплату,</a:t>
            </a:r>
          </a:p>
          <a:p>
            <a:pPr algn="ctr"/>
            <a:r>
              <a:rPr lang="ru-RU" sz="1400" dirty="0" smtClean="0"/>
              <a:t>пробил, отчитался.</a:t>
            </a:r>
            <a:endParaRPr lang="ru-RU" sz="1400" dirty="0"/>
          </a:p>
        </p:txBody>
      </p:sp>
      <p:pic>
        <p:nvPicPr>
          <p:cNvPr id="2050" name="Picture 2" descr="http://www.ovc.ru/img/kkt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4969" y="3982573"/>
            <a:ext cx="569773" cy="561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://downloadicons.net/sites/default/files/route-icon-86615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3891" y="2445252"/>
            <a:ext cx="1197875" cy="119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 rot="638682">
            <a:off x="7049841" y="3493505"/>
            <a:ext cx="1322704" cy="30214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Заказ </a:t>
            </a:r>
            <a:r>
              <a:rPr lang="en-US" sz="1600" b="1" dirty="0" smtClean="0"/>
              <a:t>#</a:t>
            </a:r>
            <a:r>
              <a:rPr lang="ru-RU" sz="1600" b="1" dirty="0" smtClean="0"/>
              <a:t>9981</a:t>
            </a:r>
            <a:endParaRPr lang="ru-RU" sz="1600" b="1" dirty="0"/>
          </a:p>
        </p:txBody>
      </p:sp>
      <p:pic>
        <p:nvPicPr>
          <p:cNvPr id="4100" name="Picture 4" descr="Image result for cellphone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6933" y="2717776"/>
            <a:ext cx="1097977" cy="1097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database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7026" y="2434898"/>
            <a:ext cx="1776485" cy="1776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52234">
            <a:off x="833987" y="2467320"/>
            <a:ext cx="1668589" cy="17010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Пятиугольник 9"/>
          <p:cNvSpPr/>
          <p:nvPr/>
        </p:nvSpPr>
        <p:spPr>
          <a:xfrm>
            <a:off x="681019" y="4688299"/>
            <a:ext cx="2544250" cy="938811"/>
          </a:xfrm>
          <a:prstGeom prst="homePlat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Заказы прилетают от компаний-клиентов</a:t>
            </a:r>
            <a:endParaRPr lang="ru-RU" sz="14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9589642" y="2377822"/>
            <a:ext cx="1816100" cy="36345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Просто доставил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9601200" y="3073980"/>
            <a:ext cx="1816100" cy="36346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Принял оплату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232571" y="2692980"/>
            <a:ext cx="5533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или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7307654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Курьерская компания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ru-RU" dirty="0"/>
              <a:t>Заказы </a:t>
            </a:r>
            <a:r>
              <a:rPr lang="ru-RU" dirty="0" smtClean="0"/>
              <a:t>поступают от разных интернет-магазинов</a:t>
            </a:r>
            <a:endParaRPr lang="ru-RU" dirty="0"/>
          </a:p>
          <a:p>
            <a:pPr>
              <a:lnSpc>
                <a:spcPct val="150000"/>
              </a:lnSpc>
            </a:pPr>
            <a:r>
              <a:rPr lang="ru-RU" dirty="0" smtClean="0"/>
              <a:t>Нет единого справочника номенклатуры заказов, номенклатура и цены указаны прямо в самих заказах</a:t>
            </a:r>
          </a:p>
          <a:p>
            <a:pPr>
              <a:lnSpc>
                <a:spcPct val="150000"/>
              </a:lnSpc>
            </a:pPr>
            <a:r>
              <a:rPr lang="ru-RU" dirty="0" smtClean="0"/>
              <a:t>Отчеты о заказах могут оперативно «улетать» в </a:t>
            </a:r>
            <a:r>
              <a:rPr lang="en-US" dirty="0" smtClean="0"/>
              <a:t>ERP</a:t>
            </a:r>
            <a:r>
              <a:rPr lang="ru-RU" dirty="0" smtClean="0"/>
              <a:t> по </a:t>
            </a:r>
            <a:r>
              <a:rPr lang="en-US" dirty="0" smtClean="0"/>
              <a:t>3G</a:t>
            </a:r>
            <a:endParaRPr lang="ru-RU" dirty="0" smtClean="0"/>
          </a:p>
          <a:p>
            <a:pPr>
              <a:lnSpc>
                <a:spcPct val="150000"/>
              </a:lnSpc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0667294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Подробнее об операциях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Какие операции доступны готовыми «из коробки»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22921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/>
          <a:srcRect l="32721" r="31900"/>
          <a:stretch/>
        </p:blipFill>
        <p:spPr>
          <a:xfrm>
            <a:off x="8575431" y="1090079"/>
            <a:ext cx="2667999" cy="525359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Список заказов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838200" y="1825625"/>
            <a:ext cx="7552174" cy="4351338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ru-RU" dirty="0"/>
              <a:t>Сводная всех заказов в виде условного «маршрутного листа</a:t>
            </a:r>
            <a:r>
              <a:rPr lang="ru-RU" dirty="0" smtClean="0"/>
              <a:t>».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02092" y="1601788"/>
            <a:ext cx="2214673" cy="3937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276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Анализ ситуации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087417"/>
            <a:ext cx="9681519" cy="4089545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ru-RU" dirty="0"/>
              <a:t>54-ФЗ требует пробивать чек на месте.</a:t>
            </a:r>
          </a:p>
          <a:p>
            <a:pPr marL="0" indent="0" algn="ctr">
              <a:lnSpc>
                <a:spcPct val="100000"/>
              </a:lnSpc>
              <a:buNone/>
            </a:pPr>
            <a:endParaRPr lang="ru-RU" dirty="0"/>
          </a:p>
          <a:p>
            <a:pPr marL="0" indent="0" algn="ctr">
              <a:lnSpc>
                <a:spcPct val="100000"/>
              </a:lnSpc>
              <a:buNone/>
            </a:pPr>
            <a:r>
              <a:rPr lang="ru-RU" dirty="0"/>
              <a:t>54-ФЗ требует, чтобы в чеке были отдельно все позиции.</a:t>
            </a:r>
          </a:p>
          <a:p>
            <a:pPr marL="0" indent="0">
              <a:lnSpc>
                <a:spcPct val="100000"/>
              </a:lnSpc>
              <a:buNone/>
            </a:pPr>
            <a:endParaRPr lang="ru-RU" dirty="0"/>
          </a:p>
          <a:p>
            <a:pPr marL="0" indent="0" algn="ctr">
              <a:lnSpc>
                <a:spcPct val="100000"/>
              </a:lnSpc>
              <a:buNone/>
            </a:pPr>
            <a:r>
              <a:rPr lang="ru-RU" dirty="0">
                <a:solidFill>
                  <a:srgbClr val="C01D2E"/>
                </a:solidFill>
              </a:rPr>
              <a:t>Вывод: «тупой» ККМ не </a:t>
            </a:r>
            <a:r>
              <a:rPr lang="ru-RU" dirty="0" smtClean="0">
                <a:solidFill>
                  <a:srgbClr val="C01D2E"/>
                </a:solidFill>
              </a:rPr>
              <a:t>подходит, нужна программа!</a:t>
            </a:r>
            <a:endParaRPr lang="ru-RU" dirty="0">
              <a:solidFill>
                <a:srgbClr val="C01D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474987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32721" r="31900"/>
          <a:stretch/>
        </p:blipFill>
        <p:spPr>
          <a:xfrm>
            <a:off x="8575431" y="1090079"/>
            <a:ext cx="2667999" cy="525359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Список заказов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838200" y="1825625"/>
            <a:ext cx="7552174" cy="4351338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ru-RU" dirty="0" smtClean="0"/>
              <a:t>В этом списке заказы:</a:t>
            </a:r>
          </a:p>
          <a:p>
            <a:pPr marL="622300">
              <a:lnSpc>
                <a:spcPct val="150000"/>
              </a:lnSpc>
            </a:pPr>
            <a:r>
              <a:rPr lang="ru-RU" dirty="0" smtClean="0"/>
              <a:t>Назначенные конкретно этому курьеру</a:t>
            </a:r>
          </a:p>
          <a:p>
            <a:pPr marL="622300">
              <a:lnSpc>
                <a:spcPct val="150000"/>
              </a:lnSpc>
            </a:pPr>
            <a:r>
              <a:rPr lang="ru-RU" dirty="0" smtClean="0"/>
              <a:t>Свободные, доступные всем курьерам</a:t>
            </a:r>
            <a:r>
              <a:rPr lang="ru-RU" dirty="0"/>
              <a:t> </a:t>
            </a:r>
            <a:r>
              <a:rPr lang="ru-RU" dirty="0">
                <a:solidFill>
                  <a:srgbClr val="FF0066"/>
                </a:solidFill>
              </a:rPr>
              <a:t>*</a:t>
            </a:r>
            <a:endParaRPr lang="ru-RU" dirty="0"/>
          </a:p>
          <a:p>
            <a:pPr marL="0" indent="0">
              <a:lnSpc>
                <a:spcPct val="150000"/>
              </a:lnSpc>
              <a:buNone/>
            </a:pPr>
            <a:endParaRPr lang="ru-RU" dirty="0" smtClean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02092" y="1601788"/>
            <a:ext cx="2214673" cy="3937197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907700" y="5627885"/>
            <a:ext cx="7593203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>
                <a:solidFill>
                  <a:srgbClr val="FF0066"/>
                </a:solidFill>
              </a:rPr>
              <a:t>*</a:t>
            </a:r>
            <a:r>
              <a:rPr lang="ru-RU" dirty="0"/>
              <a:t> </a:t>
            </a:r>
            <a:r>
              <a:rPr lang="ru-RU" dirty="0" smtClean="0"/>
              <a:t>Онлайн при наличии Интернет в сети сотовой связи или </a:t>
            </a:r>
            <a:r>
              <a:rPr lang="en-US" dirty="0" smtClean="0"/>
              <a:t>Wi-Fi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70052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32721" r="31900"/>
          <a:stretch/>
        </p:blipFill>
        <p:spPr>
          <a:xfrm>
            <a:off x="8575431" y="1090079"/>
            <a:ext cx="2667999" cy="525359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Список заказов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838200" y="1825625"/>
            <a:ext cx="7552174" cy="435133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ru-RU" dirty="0" smtClean="0">
                <a:solidFill>
                  <a:srgbClr val="FF0066"/>
                </a:solidFill>
              </a:rPr>
              <a:t>При нажатии на заказ видны адрес, имя, телефоны, лифт, этаж, комментарий и т.п.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76729" y="1601788"/>
            <a:ext cx="2265402" cy="4026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717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Группа 9"/>
          <p:cNvGrpSpPr/>
          <p:nvPr/>
        </p:nvGrpSpPr>
        <p:grpSpPr>
          <a:xfrm>
            <a:off x="7037030" y="1856302"/>
            <a:ext cx="1880071" cy="3702076"/>
            <a:chOff x="8575431" y="1090079"/>
            <a:chExt cx="2667999" cy="5253597"/>
          </a:xfrm>
        </p:grpSpPr>
        <p:pic>
          <p:nvPicPr>
            <p:cNvPr id="8" name="Рисунок 7"/>
            <p:cNvPicPr>
              <a:picLocks noChangeAspect="1"/>
            </p:cNvPicPr>
            <p:nvPr/>
          </p:nvPicPr>
          <p:blipFill rotWithShape="1">
            <a:blip r:embed="rId3"/>
            <a:srcRect l="32721" r="31900"/>
            <a:stretch/>
          </p:blipFill>
          <p:spPr>
            <a:xfrm>
              <a:off x="8575431" y="1090079"/>
              <a:ext cx="2667999" cy="5253597"/>
            </a:xfrm>
            <a:prstGeom prst="rect">
              <a:avLst/>
            </a:prstGeom>
          </p:spPr>
        </p:pic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776729" y="1601788"/>
              <a:ext cx="2265402" cy="4026097"/>
            </a:xfrm>
            <a:prstGeom prst="rect">
              <a:avLst/>
            </a:prstGeom>
          </p:spPr>
        </p:pic>
      </p:grp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32721" r="31900"/>
          <a:stretch/>
        </p:blipFill>
        <p:spPr>
          <a:xfrm>
            <a:off x="8575431" y="1090079"/>
            <a:ext cx="2667999" cy="525359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Список заказов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838200" y="1825625"/>
            <a:ext cx="5549900" cy="4351338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ru-RU" dirty="0" smtClean="0"/>
              <a:t>По нажатию на ссылку адреса сразу открывается карта с навигацией.</a:t>
            </a:r>
            <a:endParaRPr lang="ru-RU" dirty="0" smtClean="0">
              <a:solidFill>
                <a:srgbClr val="FF0066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7279359" y="2474740"/>
            <a:ext cx="697706" cy="697706"/>
          </a:xfrm>
          <a:prstGeom prst="ellipse">
            <a:avLst/>
          </a:prstGeom>
          <a:noFill/>
          <a:ln w="5715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75251" y="1637249"/>
            <a:ext cx="2206339" cy="3921129"/>
          </a:xfrm>
          <a:prstGeom prst="rect">
            <a:avLst/>
          </a:prstGeom>
        </p:spPr>
      </p:pic>
      <p:sp>
        <p:nvSpPr>
          <p:cNvPr id="13" name="Овал 12"/>
          <p:cNvSpPr/>
          <p:nvPr/>
        </p:nvSpPr>
        <p:spPr>
          <a:xfrm>
            <a:off x="10364469" y="4667025"/>
            <a:ext cx="697706" cy="697706"/>
          </a:xfrm>
          <a:prstGeom prst="ellipse">
            <a:avLst/>
          </a:prstGeom>
          <a:noFill/>
          <a:ln w="5715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3729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Группа 9"/>
          <p:cNvGrpSpPr/>
          <p:nvPr/>
        </p:nvGrpSpPr>
        <p:grpSpPr>
          <a:xfrm>
            <a:off x="7037030" y="1856302"/>
            <a:ext cx="1880071" cy="3702076"/>
            <a:chOff x="8575431" y="1090079"/>
            <a:chExt cx="2667999" cy="5253597"/>
          </a:xfrm>
        </p:grpSpPr>
        <p:pic>
          <p:nvPicPr>
            <p:cNvPr id="8" name="Рисунок 7"/>
            <p:cNvPicPr>
              <a:picLocks noChangeAspect="1"/>
            </p:cNvPicPr>
            <p:nvPr/>
          </p:nvPicPr>
          <p:blipFill rotWithShape="1">
            <a:blip r:embed="rId3"/>
            <a:srcRect l="32721" r="31900"/>
            <a:stretch/>
          </p:blipFill>
          <p:spPr>
            <a:xfrm>
              <a:off x="8575431" y="1090079"/>
              <a:ext cx="2667999" cy="5253597"/>
            </a:xfrm>
            <a:prstGeom prst="rect">
              <a:avLst/>
            </a:prstGeom>
          </p:spPr>
        </p:pic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776729" y="1601788"/>
              <a:ext cx="2265402" cy="4026097"/>
            </a:xfrm>
            <a:prstGeom prst="rect">
              <a:avLst/>
            </a:prstGeom>
          </p:spPr>
        </p:pic>
      </p:grp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32721" r="31900"/>
          <a:stretch/>
        </p:blipFill>
        <p:spPr>
          <a:xfrm>
            <a:off x="8575431" y="1090079"/>
            <a:ext cx="2667999" cy="525359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Список заказов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838200" y="1825625"/>
            <a:ext cx="5549900" cy="4351338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ru-RU" dirty="0" smtClean="0"/>
              <a:t>По нажатию на телефонный номер сразу идет набор номера клиента.</a:t>
            </a:r>
            <a:endParaRPr lang="ru-RU" dirty="0" smtClean="0">
              <a:solidFill>
                <a:srgbClr val="FF0066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42328" y="1569691"/>
            <a:ext cx="2275312" cy="4043710"/>
          </a:xfrm>
          <a:prstGeom prst="rect">
            <a:avLst/>
          </a:prstGeom>
        </p:spPr>
      </p:pic>
      <p:sp>
        <p:nvSpPr>
          <p:cNvPr id="11" name="Овал 10"/>
          <p:cNvSpPr/>
          <p:nvPr/>
        </p:nvSpPr>
        <p:spPr>
          <a:xfrm>
            <a:off x="7241931" y="2804940"/>
            <a:ext cx="697706" cy="697706"/>
          </a:xfrm>
          <a:prstGeom prst="ellipse">
            <a:avLst/>
          </a:prstGeom>
          <a:noFill/>
          <a:ln w="5715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1932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>
            <a:off x="7037030" y="1856302"/>
            <a:ext cx="1880071" cy="3702076"/>
            <a:chOff x="8575431" y="1090079"/>
            <a:chExt cx="2667999" cy="5253597"/>
          </a:xfrm>
        </p:grpSpPr>
        <p:pic>
          <p:nvPicPr>
            <p:cNvPr id="9" name="Рисунок 8"/>
            <p:cNvPicPr>
              <a:picLocks noChangeAspect="1"/>
            </p:cNvPicPr>
            <p:nvPr/>
          </p:nvPicPr>
          <p:blipFill rotWithShape="1">
            <a:blip r:embed="rId5"/>
            <a:srcRect l="32721" r="31900"/>
            <a:stretch/>
          </p:blipFill>
          <p:spPr>
            <a:xfrm>
              <a:off x="8575431" y="1090079"/>
              <a:ext cx="2667999" cy="5253597"/>
            </a:xfrm>
            <a:prstGeom prst="rect">
              <a:avLst/>
            </a:prstGeom>
          </p:spPr>
        </p:pic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776729" y="1601788"/>
              <a:ext cx="2265402" cy="4026097"/>
            </a:xfrm>
            <a:prstGeom prst="rect">
              <a:avLst/>
            </a:prstGeom>
          </p:spPr>
        </p:pic>
      </p:grpSp>
      <p:sp>
        <p:nvSpPr>
          <p:cNvPr id="11" name="Овал 10"/>
          <p:cNvSpPr/>
          <p:nvPr/>
        </p:nvSpPr>
        <p:spPr>
          <a:xfrm>
            <a:off x="7638341" y="3471690"/>
            <a:ext cx="697706" cy="697706"/>
          </a:xfrm>
          <a:prstGeom prst="ellipse">
            <a:avLst/>
          </a:prstGeom>
          <a:noFill/>
          <a:ln w="5715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Просмотр заказа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838200" y="1825625"/>
            <a:ext cx="5343525" cy="4351338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spcBef>
                <a:spcPts val="1800"/>
              </a:spcBef>
              <a:buNone/>
            </a:pPr>
            <a:r>
              <a:rPr lang="ru-RU" dirty="0" smtClean="0"/>
              <a:t>По нажатию «открыть» заказ открывается, видны позиции.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5"/>
          <a:srcRect l="32721" r="31900"/>
          <a:stretch/>
        </p:blipFill>
        <p:spPr>
          <a:xfrm>
            <a:off x="8575431" y="1090079"/>
            <a:ext cx="2667999" cy="5253597"/>
          </a:xfrm>
          <a:prstGeom prst="rect">
            <a:avLst/>
          </a:prstGeom>
        </p:spPr>
      </p:pic>
      <p:pic>
        <p:nvPicPr>
          <p:cNvPr id="5" name="Picture 2" descr="https://photos-4.dropbox.com/t/2/AADQtHfpHot-ZreZz3zm3ni87l5obLBs7ePfCPCGVgbldQ/12/581135969/jpeg/32x32/3/1487102400/0/2/006.jpg/EJnevRgYp8sIIAIoAg/reEAw9LjrhoeMQgKF7HHmZvn9byl9A3TGIpKl5fHPaA?dl=0&amp;size=800x600&amp;size_mode=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810418" y="1728102"/>
            <a:ext cx="2193628" cy="389978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48062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ru-RU" dirty="0" smtClean="0"/>
              <a:t>Просмотр заказа</a:t>
            </a:r>
            <a:endParaRPr lang="ru-RU" dirty="0"/>
          </a:p>
        </p:txBody>
      </p:sp>
      <p:sp>
        <p:nvSpPr>
          <p:cNvPr id="9" name="Объект 5"/>
          <p:cNvSpPr>
            <a:spLocks noGrp="1"/>
          </p:cNvSpPr>
          <p:nvPr>
            <p:ph idx="1"/>
          </p:nvPr>
        </p:nvSpPr>
        <p:spPr>
          <a:xfrm>
            <a:off x="838200" y="1825625"/>
            <a:ext cx="7391400" cy="4351338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spcBef>
                <a:spcPts val="1800"/>
              </a:spcBef>
              <a:buNone/>
            </a:pPr>
            <a:r>
              <a:rPr lang="ru-RU" dirty="0" smtClean="0"/>
              <a:t>Видны данные о клиенте и детали заказа:</a:t>
            </a:r>
          </a:p>
          <a:p>
            <a:pPr marL="514350" indent="-514350">
              <a:lnSpc>
                <a:spcPct val="150000"/>
              </a:lnSpc>
              <a:spcBef>
                <a:spcPts val="1800"/>
              </a:spcBef>
              <a:buFont typeface="+mj-lt"/>
              <a:buAutoNum type="arabicPeriod"/>
            </a:pPr>
            <a:r>
              <a:rPr lang="ru-RU" dirty="0" smtClean="0"/>
              <a:t>Клиент, адрес, контактные данные и т.п.</a:t>
            </a:r>
          </a:p>
          <a:p>
            <a:pPr marL="514350" indent="-514350">
              <a:lnSpc>
                <a:spcPct val="150000"/>
              </a:lnSpc>
              <a:spcBef>
                <a:spcPts val="1800"/>
              </a:spcBef>
              <a:buFont typeface="+mj-lt"/>
              <a:buAutoNum type="arabicPeriod"/>
            </a:pPr>
            <a:r>
              <a:rPr lang="ru-RU" dirty="0" smtClean="0"/>
              <a:t>Предпочитаемый способ оплаты</a:t>
            </a:r>
          </a:p>
          <a:p>
            <a:pPr marL="514350" indent="-514350">
              <a:lnSpc>
                <a:spcPct val="150000"/>
              </a:lnSpc>
              <a:spcBef>
                <a:spcPts val="1800"/>
              </a:spcBef>
              <a:buFont typeface="+mj-lt"/>
              <a:buAutoNum type="arabicPeriod"/>
            </a:pPr>
            <a:r>
              <a:rPr lang="ru-RU" dirty="0" smtClean="0"/>
              <a:t>Строки заказа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/>
          <a:srcRect l="32721" r="31900"/>
          <a:stretch/>
        </p:blipFill>
        <p:spPr>
          <a:xfrm>
            <a:off x="8575431" y="1090079"/>
            <a:ext cx="2667999" cy="5253597"/>
          </a:xfrm>
          <a:prstGeom prst="rect">
            <a:avLst/>
          </a:prstGeom>
        </p:spPr>
      </p:pic>
      <p:pic>
        <p:nvPicPr>
          <p:cNvPr id="11" name="Picture 2" descr="https://photos-4.dropbox.com/t/2/AADQtHfpHot-ZreZz3zm3ni87l5obLBs7ePfCPCGVgbldQ/12/581135969/jpeg/32x32/3/1487102400/0/2/006.jpg/EJnevRgYp8sIIAIoAg/reEAw9LjrhoeMQgKF7HHmZvn9byl9A3TGIpKl5fHPaA?dl=0&amp;size=800x600&amp;size_mode=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810418" y="1728102"/>
            <a:ext cx="2193628" cy="389978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19714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Корректировка заказа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838200" y="1825625"/>
            <a:ext cx="10292644" cy="4351338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spcBef>
                <a:spcPts val="1800"/>
              </a:spcBef>
              <a:buNone/>
            </a:pPr>
            <a:r>
              <a:rPr lang="ru-RU" dirty="0" smtClean="0"/>
              <a:t>Во многих случаях может возникнуть необходимость скорректировать заказ.</a:t>
            </a:r>
          </a:p>
          <a:p>
            <a:pPr marL="0" indent="0">
              <a:lnSpc>
                <a:spcPct val="150000"/>
              </a:lnSpc>
              <a:spcBef>
                <a:spcPts val="1800"/>
              </a:spcBef>
              <a:buNone/>
            </a:pPr>
            <a:r>
              <a:rPr lang="ru-RU" dirty="0" smtClean="0"/>
              <a:t>Например, клиент готов выкупить часть товара.</a:t>
            </a:r>
          </a:p>
          <a:p>
            <a:pPr marL="0" indent="0">
              <a:lnSpc>
                <a:spcPct val="150000"/>
              </a:lnSpc>
              <a:spcBef>
                <a:spcPts val="1800"/>
              </a:spcBef>
              <a:buNone/>
            </a:pPr>
            <a:r>
              <a:rPr lang="ru-RU" dirty="0" smtClean="0"/>
              <a:t>Или курьер допродает промо-позиции (</a:t>
            </a:r>
            <a:r>
              <a:rPr lang="en-US" dirty="0" smtClean="0"/>
              <a:t>up</a:t>
            </a:r>
            <a:r>
              <a:rPr lang="ru-RU" dirty="0" smtClean="0"/>
              <a:t> </a:t>
            </a:r>
            <a:r>
              <a:rPr lang="en-US" dirty="0" smtClean="0"/>
              <a:t>sale)</a:t>
            </a:r>
            <a:r>
              <a:rPr lang="ru-RU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617256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32721" r="31900"/>
          <a:stretch/>
        </p:blipFill>
        <p:spPr>
          <a:xfrm>
            <a:off x="8575431" y="1090079"/>
            <a:ext cx="2667999" cy="525359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Корректировка заказа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838200" y="1825625"/>
            <a:ext cx="7552174" cy="435133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ru-RU" dirty="0" smtClean="0"/>
              <a:t>Добавить новую позицию в заказ </a:t>
            </a:r>
            <a:r>
              <a:rPr lang="ru-RU" dirty="0" smtClean="0">
                <a:solidFill>
                  <a:srgbClr val="FF0066"/>
                </a:solidFill>
              </a:rPr>
              <a:t>*</a:t>
            </a:r>
          </a:p>
          <a:p>
            <a:pPr marL="0" indent="0">
              <a:lnSpc>
                <a:spcPct val="150000"/>
              </a:lnSpc>
              <a:buNone/>
            </a:pPr>
            <a:endParaRPr lang="ru-RU" dirty="0" smtClean="0"/>
          </a:p>
        </p:txBody>
      </p:sp>
      <p:pic>
        <p:nvPicPr>
          <p:cNvPr id="1026" name="Picture 2" descr="https://photos-4.dropbox.com/t/2/AADQtHfpHot-ZreZz3zm3ni87l5obLBs7ePfCPCGVgbldQ/12/581135969/jpeg/32x32/3/1487102400/0/2/006.jpg/EJnevRgYp8sIIAIoAg/reEAw9LjrhoeMQgKF7HHmZvn9byl9A3TGIpKl5fHPaA?dl=0&amp;size=800x600&amp;size_mode=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810418" y="1728102"/>
            <a:ext cx="2193628" cy="389978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907700" y="5627885"/>
            <a:ext cx="7593203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>
                <a:solidFill>
                  <a:srgbClr val="FF0066"/>
                </a:solidFill>
              </a:rPr>
              <a:t>*</a:t>
            </a:r>
            <a:r>
              <a:rPr lang="ru-RU" dirty="0"/>
              <a:t> Разрешения на корректировку заказов гибко настраиваются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8575430" y="4610786"/>
            <a:ext cx="2667999" cy="520572"/>
          </a:xfrm>
          <a:prstGeom prst="rect">
            <a:avLst/>
          </a:prstGeom>
          <a:noFill/>
          <a:ln w="57150">
            <a:solidFill>
              <a:srgbClr val="C01D2E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6851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32721" r="31900"/>
          <a:stretch/>
        </p:blipFill>
        <p:spPr>
          <a:xfrm>
            <a:off x="8575431" y="1090079"/>
            <a:ext cx="2667999" cy="525359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Корректировка заказа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838200" y="1825625"/>
            <a:ext cx="7552174" cy="435133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ru-RU" dirty="0" smtClean="0"/>
              <a:t>Добавить новую позицию в заказ </a:t>
            </a:r>
            <a:r>
              <a:rPr lang="ru-RU" dirty="0" smtClean="0">
                <a:solidFill>
                  <a:srgbClr val="FF0066"/>
                </a:solidFill>
              </a:rPr>
              <a:t>*</a:t>
            </a:r>
          </a:p>
          <a:p>
            <a:pPr>
              <a:lnSpc>
                <a:spcPct val="150000"/>
              </a:lnSpc>
            </a:pPr>
            <a:r>
              <a:rPr lang="ru-RU" dirty="0" smtClean="0"/>
              <a:t>Убрать что-то из заказа </a:t>
            </a:r>
            <a:r>
              <a:rPr lang="ru-RU" dirty="0" smtClean="0">
                <a:solidFill>
                  <a:srgbClr val="FF0066"/>
                </a:solidFill>
              </a:rPr>
              <a:t>*</a:t>
            </a:r>
          </a:p>
          <a:p>
            <a:pPr marL="0" indent="0">
              <a:lnSpc>
                <a:spcPct val="150000"/>
              </a:lnSpc>
              <a:buNone/>
            </a:pPr>
            <a:endParaRPr lang="ru-RU" dirty="0" smtClean="0"/>
          </a:p>
        </p:txBody>
      </p:sp>
      <p:pic>
        <p:nvPicPr>
          <p:cNvPr id="1026" name="Picture 2" descr="https://photos-4.dropbox.com/t/2/AADQtHfpHot-ZreZz3zm3ni87l5obLBs7ePfCPCGVgbldQ/12/581135969/jpeg/32x32/3/1487102400/0/2/006.jpg/EJnevRgYp8sIIAIoAg/reEAw9LjrhoeMQgKF7HHmZvn9byl9A3TGIpKl5fHPaA?dl=0&amp;size=800x600&amp;size_mode=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810418" y="1728102"/>
            <a:ext cx="2193628" cy="389978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907700" y="5627885"/>
            <a:ext cx="7593203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>
                <a:solidFill>
                  <a:srgbClr val="FF0066"/>
                </a:solidFill>
              </a:rPr>
              <a:t>*</a:t>
            </a:r>
            <a:r>
              <a:rPr lang="ru-RU" dirty="0"/>
              <a:t> Разрешения на корректировку заказов гибко настраиваются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0661301" y="2753248"/>
            <a:ext cx="432079" cy="1778559"/>
          </a:xfrm>
          <a:prstGeom prst="rect">
            <a:avLst/>
          </a:prstGeom>
          <a:noFill/>
          <a:ln w="57150">
            <a:solidFill>
              <a:srgbClr val="C01D2E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3478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32721" r="31900"/>
          <a:stretch/>
        </p:blipFill>
        <p:spPr>
          <a:xfrm>
            <a:off x="8575431" y="1090079"/>
            <a:ext cx="2667999" cy="525359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Корректировка заказа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838200" y="1825625"/>
            <a:ext cx="7552174" cy="435133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ru-RU" dirty="0" smtClean="0"/>
              <a:t>Добавить новую позицию в заказ </a:t>
            </a:r>
            <a:r>
              <a:rPr lang="ru-RU" dirty="0" smtClean="0">
                <a:solidFill>
                  <a:srgbClr val="FF0066"/>
                </a:solidFill>
              </a:rPr>
              <a:t>*</a:t>
            </a:r>
          </a:p>
          <a:p>
            <a:pPr>
              <a:lnSpc>
                <a:spcPct val="150000"/>
              </a:lnSpc>
            </a:pPr>
            <a:r>
              <a:rPr lang="ru-RU" dirty="0" smtClean="0"/>
              <a:t>Убрать что-то из заказа </a:t>
            </a:r>
            <a:r>
              <a:rPr lang="ru-RU" dirty="0" smtClean="0">
                <a:solidFill>
                  <a:srgbClr val="FF0066"/>
                </a:solidFill>
              </a:rPr>
              <a:t>*</a:t>
            </a:r>
          </a:p>
          <a:p>
            <a:pPr>
              <a:lnSpc>
                <a:spcPct val="150000"/>
              </a:lnSpc>
            </a:pPr>
            <a:r>
              <a:rPr lang="ru-RU" dirty="0" smtClean="0"/>
              <a:t>Вернуть назад случайно убранное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907700" y="5627885"/>
            <a:ext cx="7593203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>
                <a:solidFill>
                  <a:srgbClr val="FF0066"/>
                </a:solidFill>
              </a:rPr>
              <a:t>*</a:t>
            </a:r>
            <a:r>
              <a:rPr lang="ru-RU" dirty="0"/>
              <a:t> Разрешения на корректировку заказов гибко настраиваются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04376" y="1680103"/>
            <a:ext cx="2210108" cy="3924848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0661301" y="2753249"/>
            <a:ext cx="432079" cy="766566"/>
          </a:xfrm>
          <a:prstGeom prst="rect">
            <a:avLst/>
          </a:prstGeom>
          <a:noFill/>
          <a:ln w="57150">
            <a:solidFill>
              <a:srgbClr val="C01D2E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0653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будет, </a:t>
            </a:r>
            <a:r>
              <a:rPr lang="ru-RU" dirty="0" smtClean="0"/>
              <a:t>если </a:t>
            </a:r>
            <a:r>
              <a:rPr lang="ru-RU" dirty="0" smtClean="0"/>
              <a:t>отказаться от касс?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087417"/>
            <a:ext cx="10439400" cy="4089545"/>
          </a:xfrm>
        </p:spPr>
        <p:txBody>
          <a:bodyPr>
            <a:normAutofit/>
          </a:bodyPr>
          <a:lstStyle/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ru-RU" dirty="0" smtClean="0"/>
              <a:t>Отказавшись от приема наличных, магазин потеряет до 2,5% только на комиссии за эквайринг</a:t>
            </a: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ru-RU" dirty="0" smtClean="0">
                <a:solidFill>
                  <a:srgbClr val="C01D2E"/>
                </a:solidFill>
              </a:rPr>
              <a:t>Клиенты перетекут в магазинам, не требующим предоплату заказов</a:t>
            </a:r>
            <a:endParaRPr lang="ru-RU" dirty="0">
              <a:solidFill>
                <a:srgbClr val="C01D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242107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32721" r="31900"/>
          <a:stretch/>
        </p:blipFill>
        <p:spPr>
          <a:xfrm>
            <a:off x="8575431" y="1090079"/>
            <a:ext cx="2667999" cy="525359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Корректировка заказа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838200" y="1825625"/>
            <a:ext cx="7552174" cy="435133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ru-RU" dirty="0" smtClean="0"/>
              <a:t>Добавить новую позицию в заказ </a:t>
            </a:r>
            <a:r>
              <a:rPr lang="ru-RU" dirty="0" smtClean="0">
                <a:solidFill>
                  <a:srgbClr val="FF0066"/>
                </a:solidFill>
              </a:rPr>
              <a:t>*</a:t>
            </a:r>
          </a:p>
          <a:p>
            <a:pPr>
              <a:lnSpc>
                <a:spcPct val="150000"/>
              </a:lnSpc>
            </a:pPr>
            <a:r>
              <a:rPr lang="ru-RU" dirty="0" smtClean="0"/>
              <a:t>Убрать что-то из заказа </a:t>
            </a:r>
            <a:r>
              <a:rPr lang="ru-RU" dirty="0" smtClean="0">
                <a:solidFill>
                  <a:srgbClr val="FF0066"/>
                </a:solidFill>
              </a:rPr>
              <a:t>*</a:t>
            </a:r>
          </a:p>
          <a:p>
            <a:pPr>
              <a:lnSpc>
                <a:spcPct val="150000"/>
              </a:lnSpc>
            </a:pPr>
            <a:r>
              <a:rPr lang="ru-RU" dirty="0"/>
              <a:t>Вернуть назад случайно убранное</a:t>
            </a:r>
          </a:p>
          <a:p>
            <a:pPr>
              <a:lnSpc>
                <a:spcPct val="150000"/>
              </a:lnSpc>
            </a:pPr>
            <a:r>
              <a:rPr lang="ru-RU" dirty="0" smtClean="0"/>
              <a:t>Исправить имя или адрес покупателя</a:t>
            </a:r>
          </a:p>
          <a:p>
            <a:pPr marL="0" indent="0">
              <a:lnSpc>
                <a:spcPct val="150000"/>
              </a:lnSpc>
              <a:buNone/>
            </a:pPr>
            <a:endParaRPr lang="ru-RU" dirty="0" smtClean="0"/>
          </a:p>
        </p:txBody>
      </p:sp>
      <p:pic>
        <p:nvPicPr>
          <p:cNvPr id="1026" name="Picture 2" descr="https://photos-4.dropbox.com/t/2/AADQtHfpHot-ZreZz3zm3ni87l5obLBs7ePfCPCGVgbldQ/12/581135969/jpeg/32x32/3/1487102400/0/2/006.jpg/EJnevRgYp8sIIAIoAg/reEAw9LjrhoeMQgKF7HHmZvn9byl9A3TGIpKl5fHPaA?dl=0&amp;size=800x600&amp;size_mode=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810418" y="1728102"/>
            <a:ext cx="2193628" cy="389978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907700" y="5627885"/>
            <a:ext cx="7593203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>
                <a:solidFill>
                  <a:srgbClr val="FF0066"/>
                </a:solidFill>
              </a:rPr>
              <a:t>*</a:t>
            </a:r>
            <a:r>
              <a:rPr lang="ru-RU" dirty="0"/>
              <a:t> Разрешения на корректировку заказов гибко настраиваются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0601011" y="2058505"/>
            <a:ext cx="492369" cy="520572"/>
          </a:xfrm>
          <a:prstGeom prst="rect">
            <a:avLst/>
          </a:prstGeom>
          <a:noFill/>
          <a:ln w="57150">
            <a:solidFill>
              <a:srgbClr val="C01D2E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373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5"/>
          <a:srcRect l="32721" r="31900"/>
          <a:stretch/>
        </p:blipFill>
        <p:spPr>
          <a:xfrm>
            <a:off x="8575431" y="1090079"/>
            <a:ext cx="2667999" cy="525359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Создание нового заказа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838200" y="1825625"/>
            <a:ext cx="7552174" cy="4351338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ru-RU" dirty="0" smtClean="0"/>
              <a:t>Если разрешено, то курьер может создать новый заказ, ввести данные клиента.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02092" y="1601788"/>
            <a:ext cx="2214673" cy="3937197"/>
          </a:xfrm>
          <a:prstGeom prst="rect">
            <a:avLst/>
          </a:prstGeom>
        </p:spPr>
      </p:pic>
      <p:sp>
        <p:nvSpPr>
          <p:cNvPr id="8" name="Овал 7"/>
          <p:cNvSpPr/>
          <p:nvPr/>
        </p:nvSpPr>
        <p:spPr>
          <a:xfrm>
            <a:off x="10023728" y="1630363"/>
            <a:ext cx="610134" cy="610134"/>
          </a:xfrm>
          <a:prstGeom prst="ellipse">
            <a:avLst/>
          </a:prstGeom>
          <a:noFill/>
          <a:ln w="5715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25274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ru-RU" dirty="0"/>
              <a:t>Создание нового заказа</a:t>
            </a:r>
          </a:p>
        </p:txBody>
      </p:sp>
      <p:sp>
        <p:nvSpPr>
          <p:cNvPr id="9" name="Объект 5"/>
          <p:cNvSpPr>
            <a:spLocks noGrp="1"/>
          </p:cNvSpPr>
          <p:nvPr>
            <p:ph idx="1"/>
          </p:nvPr>
        </p:nvSpPr>
        <p:spPr>
          <a:xfrm>
            <a:off x="838200" y="1825625"/>
            <a:ext cx="7391400" cy="4351338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spcBef>
                <a:spcPts val="1800"/>
              </a:spcBef>
              <a:buNone/>
            </a:pPr>
            <a:r>
              <a:rPr lang="ru-RU" dirty="0" smtClean="0"/>
              <a:t>Можно сразу же ввести данные о покупателе, в том числе его </a:t>
            </a:r>
            <a:r>
              <a:rPr lang="en-US" dirty="0" smtClean="0"/>
              <a:t>email </a:t>
            </a:r>
            <a:r>
              <a:rPr lang="ru-RU" dirty="0" smtClean="0"/>
              <a:t>или мобильный для отправки онлайн чека по ФЗ-54.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/>
          <a:srcRect l="32721" r="31900"/>
          <a:stretch/>
        </p:blipFill>
        <p:spPr>
          <a:xfrm>
            <a:off x="8575431" y="1090079"/>
            <a:ext cx="2667999" cy="525359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12266" y="1690688"/>
            <a:ext cx="2194328" cy="3899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878866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Возврат товара</a:t>
            </a:r>
          </a:p>
        </p:txBody>
      </p:sp>
      <p:sp>
        <p:nvSpPr>
          <p:cNvPr id="10" name="Объект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ru-RU" dirty="0" smtClean="0"/>
              <a:t>Законодательство требует, чтобы клиент имел возможность вернуть всё или часть купленного товара.</a:t>
            </a:r>
          </a:p>
          <a:p>
            <a:pPr marL="0" indent="0">
              <a:lnSpc>
                <a:spcPct val="150000"/>
              </a:lnSpc>
              <a:buNone/>
            </a:pPr>
            <a:endParaRPr lang="ru-RU" dirty="0">
              <a:solidFill>
                <a:srgbClr val="FF0066"/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ru-RU" dirty="0" smtClean="0">
                <a:solidFill>
                  <a:srgbClr val="FF0066"/>
                </a:solidFill>
              </a:rPr>
              <a:t>Продавать и возвращать можно любое число раз.</a:t>
            </a:r>
          </a:p>
          <a:p>
            <a:pPr marL="0" indent="0">
              <a:lnSpc>
                <a:spcPct val="150000"/>
              </a:lnSpc>
              <a:buNone/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543319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3"/>
          <a:srcRect l="32721" r="31900"/>
          <a:stretch/>
        </p:blipFill>
        <p:spPr>
          <a:xfrm>
            <a:off x="8575431" y="1090079"/>
            <a:ext cx="2667999" cy="5253597"/>
          </a:xfrm>
          <a:prstGeom prst="rect">
            <a:avLst/>
          </a:prstGeom>
        </p:spPr>
      </p:pic>
      <p:pic>
        <p:nvPicPr>
          <p:cNvPr id="2052" name="Picture 4" descr="https://photos-3.dropbox.com/t/2/AADOIEly4FlSl2Fj0OdAFPbuaS4tsWRC_6xj7DHAKuVXHQ/12/581135969/jpeg/32x32/3/1487102400/0/2/029.jpg/EJnevRgYp8sIIAIoAg/NlXAswqA8Dle-n79rH9jHB9GaS_gJNAbSJkE_zdoxKE?dl=0&amp;size=800x600&amp;size_mode=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2616" y="1669106"/>
            <a:ext cx="2193628" cy="389978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0610176" y="2912613"/>
            <a:ext cx="501741" cy="1779965"/>
          </a:xfrm>
          <a:prstGeom prst="rect">
            <a:avLst/>
          </a:prstGeom>
          <a:noFill/>
          <a:ln w="57150">
            <a:solidFill>
              <a:srgbClr val="C01D2E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бъект 5"/>
          <p:cNvSpPr>
            <a:spLocks noGrp="1"/>
          </p:cNvSpPr>
          <p:nvPr>
            <p:ph idx="1"/>
          </p:nvPr>
        </p:nvSpPr>
        <p:spPr>
          <a:xfrm>
            <a:off x="838200" y="1825625"/>
            <a:ext cx="7552174" cy="435133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ru-RU" dirty="0" smtClean="0"/>
              <a:t>Отметить позиции к возврату</a:t>
            </a:r>
            <a:endParaRPr lang="ru-RU" dirty="0" smtClean="0">
              <a:solidFill>
                <a:srgbClr val="FF0066"/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endParaRPr lang="ru-RU" dirty="0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Возврат товара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42461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3"/>
          <a:srcRect l="32721" r="31900"/>
          <a:stretch/>
        </p:blipFill>
        <p:spPr>
          <a:xfrm>
            <a:off x="8575431" y="1090079"/>
            <a:ext cx="2667999" cy="5253597"/>
          </a:xfrm>
          <a:prstGeom prst="rect">
            <a:avLst/>
          </a:prstGeom>
        </p:spPr>
      </p:pic>
      <p:pic>
        <p:nvPicPr>
          <p:cNvPr id="2050" name="Picture 2" descr="https://photos-6.dropbox.com/t/2/AAASd2A6L50npY2AF15BUhPqdkWjJ-s8Z74Fr4dgsheB0w/12/581135969/jpeg/32x32/3/1487102400/0/2/030.jpg/EJnevRgYp8sIIAIoAg/sjhWG6_lsUoqpjiAgEMh9A1BEdJGD4hsrZlPIWnqDI4?dl=0&amp;size=800x600&amp;size_mode=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2615" y="1647713"/>
            <a:ext cx="2193628" cy="389978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8728410" y="4843305"/>
            <a:ext cx="2362039" cy="505415"/>
          </a:xfrm>
          <a:prstGeom prst="rect">
            <a:avLst/>
          </a:prstGeom>
          <a:noFill/>
          <a:ln w="57150">
            <a:solidFill>
              <a:srgbClr val="C01D2E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бъект 5"/>
          <p:cNvSpPr>
            <a:spLocks noGrp="1"/>
          </p:cNvSpPr>
          <p:nvPr>
            <p:ph idx="1"/>
          </p:nvPr>
        </p:nvSpPr>
        <p:spPr>
          <a:xfrm>
            <a:off x="838200" y="1825625"/>
            <a:ext cx="7552174" cy="435133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ru-RU" dirty="0" smtClean="0"/>
              <a:t>Отметить позиции к возврату</a:t>
            </a:r>
            <a:endParaRPr lang="ru-RU" dirty="0" smtClean="0">
              <a:solidFill>
                <a:srgbClr val="FF0066"/>
              </a:solidFill>
            </a:endParaRPr>
          </a:p>
          <a:p>
            <a:pPr>
              <a:lnSpc>
                <a:spcPct val="150000"/>
              </a:lnSpc>
            </a:pPr>
            <a:r>
              <a:rPr lang="ru-RU" dirty="0" smtClean="0"/>
              <a:t>Произвести возврат </a:t>
            </a:r>
            <a:r>
              <a:rPr lang="ru-RU" dirty="0" smtClean="0">
                <a:solidFill>
                  <a:srgbClr val="FF0066"/>
                </a:solidFill>
              </a:rPr>
              <a:t>*</a:t>
            </a:r>
            <a:endParaRPr lang="ru-RU" dirty="0" smtClean="0"/>
          </a:p>
          <a:p>
            <a:pPr marL="0" indent="0">
              <a:lnSpc>
                <a:spcPct val="150000"/>
              </a:lnSpc>
              <a:buNone/>
            </a:pPr>
            <a:endParaRPr lang="ru-RU" dirty="0" smtClean="0"/>
          </a:p>
        </p:txBody>
      </p:sp>
      <p:sp>
        <p:nvSpPr>
          <p:cNvPr id="12" name="Прямоугольник 11"/>
          <p:cNvSpPr/>
          <p:nvPr/>
        </p:nvSpPr>
        <p:spPr>
          <a:xfrm>
            <a:off x="907701" y="5627885"/>
            <a:ext cx="7542964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>
                <a:solidFill>
                  <a:srgbClr val="FF0066"/>
                </a:solidFill>
              </a:rPr>
              <a:t>*</a:t>
            </a:r>
            <a:r>
              <a:rPr lang="ru-RU" dirty="0"/>
              <a:t> </a:t>
            </a:r>
            <a:r>
              <a:rPr lang="ru-RU" dirty="0" smtClean="0"/>
              <a:t>Сразу наличными либо на карту, в зависимости от способа оплаты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Возврат товара</a:t>
            </a:r>
          </a:p>
        </p:txBody>
      </p:sp>
    </p:spTree>
    <p:extLst>
      <p:ext uri="{BB962C8B-B14F-4D97-AF65-F5344CB8AC3E}">
        <p14:creationId xmlns:p14="http://schemas.microsoft.com/office/powerpoint/2010/main" val="670294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Получение и сдача товара</a:t>
            </a:r>
            <a:endParaRPr lang="ru-RU" dirty="0"/>
          </a:p>
        </p:txBody>
      </p:sp>
      <p:sp>
        <p:nvSpPr>
          <p:cNvPr id="10" name="Объект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ru-RU" dirty="0" smtClean="0"/>
              <a:t>Этот функционал для крупных компаний.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dirty="0" smtClean="0"/>
              <a:t>Позволяет контролировать курьеров и остатков товара у них.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dirty="0" smtClean="0"/>
              <a:t>Предусмотрены операции «Получение товара» и «Сдача товара».</a:t>
            </a:r>
          </a:p>
        </p:txBody>
      </p:sp>
    </p:spTree>
    <p:extLst>
      <p:ext uri="{BB962C8B-B14F-4D97-AF65-F5344CB8AC3E}">
        <p14:creationId xmlns:p14="http://schemas.microsoft.com/office/powerpoint/2010/main" val="20723607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4"/>
          <a:srcRect l="32721" r="31900"/>
          <a:stretch/>
        </p:blipFill>
        <p:spPr>
          <a:xfrm>
            <a:off x="8575431" y="1090079"/>
            <a:ext cx="2667999" cy="5253597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Получение товара</a:t>
            </a:r>
            <a:endParaRPr lang="ru-RU" dirty="0"/>
          </a:p>
        </p:txBody>
      </p:sp>
      <p:sp>
        <p:nvSpPr>
          <p:cNvPr id="10" name="Объект 5"/>
          <p:cNvSpPr>
            <a:spLocks noGrp="1"/>
          </p:cNvSpPr>
          <p:nvPr>
            <p:ph idx="1"/>
          </p:nvPr>
        </p:nvSpPr>
        <p:spPr>
          <a:xfrm>
            <a:off x="838200" y="1825625"/>
            <a:ext cx="7552174" cy="435133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ru-RU" dirty="0" smtClean="0"/>
              <a:t>При начале работы</a:t>
            </a:r>
            <a:endParaRPr lang="ru-RU" dirty="0" smtClean="0">
              <a:solidFill>
                <a:srgbClr val="FF0066"/>
              </a:solidFill>
            </a:endParaRPr>
          </a:p>
          <a:p>
            <a:pPr>
              <a:lnSpc>
                <a:spcPct val="150000"/>
              </a:lnSpc>
            </a:pPr>
            <a:r>
              <a:rPr lang="ru-RU" dirty="0" smtClean="0"/>
              <a:t>При заезде на склад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2400" dirty="0" smtClean="0"/>
              <a:t>В зависимости от настроек, курьер либо соглашается с уже готовым выгруженным для него документом, либо набирает его на месте.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0006" y="1647712"/>
            <a:ext cx="2238847" cy="3980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7524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Сдача </a:t>
            </a:r>
            <a:r>
              <a:rPr lang="ru-RU" dirty="0"/>
              <a:t>товара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7291192" cy="435133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ru-RU" dirty="0" smtClean="0"/>
              <a:t>В </a:t>
            </a:r>
            <a:r>
              <a:rPr lang="ru-RU" dirty="0"/>
              <a:t>конце работы</a:t>
            </a:r>
          </a:p>
          <a:p>
            <a:pPr>
              <a:lnSpc>
                <a:spcPct val="150000"/>
              </a:lnSpc>
            </a:pPr>
            <a:r>
              <a:rPr lang="ru-RU" dirty="0"/>
              <a:t>При </a:t>
            </a:r>
            <a:r>
              <a:rPr lang="ru-RU" dirty="0" smtClean="0"/>
              <a:t>заезде на склад</a:t>
            </a:r>
          </a:p>
          <a:p>
            <a:endParaRPr lang="ru-RU" dirty="0"/>
          </a:p>
          <a:p>
            <a:pPr marL="0" indent="0">
              <a:lnSpc>
                <a:spcPct val="150000"/>
              </a:lnSpc>
              <a:buNone/>
            </a:pPr>
            <a:r>
              <a:rPr lang="ru-RU" sz="2400" dirty="0" smtClean="0"/>
              <a:t>Выводится то количество, которое осталось по факту всех доставок и возвратов.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2400" dirty="0" smtClean="0"/>
              <a:t>Можно сдать не всё, а только часть.</a:t>
            </a: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32721" r="31900"/>
          <a:stretch/>
        </p:blipFill>
        <p:spPr>
          <a:xfrm>
            <a:off x="8575431" y="1090079"/>
            <a:ext cx="2667999" cy="525359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0006" y="1690688"/>
            <a:ext cx="2238847" cy="3980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916736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Аппаратная составляющая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Какие есть варианты по оборудованию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721055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5400" dirty="0" smtClean="0"/>
              <a:t>Mobile </a:t>
            </a:r>
            <a:r>
              <a:rPr lang="en-US" sz="5400" dirty="0"/>
              <a:t>SMARTS</a:t>
            </a:r>
            <a:r>
              <a:rPr lang="ru-RU" sz="5400" dirty="0"/>
              <a:t>: </a:t>
            </a:r>
            <a:r>
              <a:rPr lang="ru-RU" sz="5400" dirty="0" smtClean="0"/>
              <a:t>Курьер</a:t>
            </a:r>
            <a:endParaRPr lang="ru-RU" sz="5400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ru-RU" sz="3200" dirty="0"/>
              <a:t>Позволяет быстро </a:t>
            </a:r>
            <a:r>
              <a:rPr lang="ru-RU" sz="3200" dirty="0" smtClean="0"/>
              <a:t>решить задачу 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ru-RU" sz="3200" dirty="0" smtClean="0"/>
              <a:t>доставки и оплаты </a:t>
            </a:r>
            <a:r>
              <a:rPr lang="ru-RU" sz="3200" dirty="0"/>
              <a:t>заказа на месте (наличными и </a:t>
            </a:r>
            <a:r>
              <a:rPr lang="ru-RU" sz="3200" dirty="0" smtClean="0"/>
              <a:t>картой)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ru-RU" sz="3200" dirty="0" smtClean="0"/>
              <a:t>в соответствии с 54-ФЗ.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03686265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Варианты решения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087417"/>
            <a:ext cx="10873509" cy="4089545"/>
          </a:xfrm>
        </p:spPr>
        <p:txBody>
          <a:bodyPr>
            <a:normAutofit/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ru-RU" dirty="0"/>
              <a:t>«</a:t>
            </a:r>
            <a:r>
              <a:rPr lang="ru-RU" dirty="0" smtClean="0"/>
              <a:t>Компьютер-</a:t>
            </a:r>
            <a:r>
              <a:rPr lang="ru-RU" dirty="0" err="1" smtClean="0"/>
              <a:t>пинпад</a:t>
            </a:r>
            <a:r>
              <a:rPr lang="ru-RU" dirty="0" smtClean="0"/>
              <a:t> </a:t>
            </a:r>
            <a:r>
              <a:rPr lang="ru-RU" dirty="0"/>
              <a:t>с ККМ три в одном»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ru-RU" dirty="0"/>
              <a:t>Смартфон/планшет/ТСД + «</a:t>
            </a:r>
            <a:r>
              <a:rPr lang="ru-RU" dirty="0" err="1"/>
              <a:t>пинпад</a:t>
            </a:r>
            <a:r>
              <a:rPr lang="ru-RU" dirty="0"/>
              <a:t> с ККМ два в одном».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ru-RU" dirty="0"/>
              <a:t>Смартфон/планшет/ТСД + </a:t>
            </a:r>
            <a:r>
              <a:rPr lang="ru-RU" dirty="0" err="1"/>
              <a:t>пинпад</a:t>
            </a:r>
            <a:r>
              <a:rPr lang="ru-RU" dirty="0"/>
              <a:t> + ККМ.</a:t>
            </a:r>
          </a:p>
        </p:txBody>
      </p:sp>
    </p:spTree>
    <p:extLst>
      <p:ext uri="{BB962C8B-B14F-4D97-AF65-F5344CB8AC3E}">
        <p14:creationId xmlns:p14="http://schemas.microsoft.com/office/powerpoint/2010/main" val="74344783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Вариант из одного </a:t>
            </a:r>
            <a:r>
              <a:rPr lang="ru-RU" dirty="0" smtClean="0"/>
              <a:t>устройства</a:t>
            </a:r>
            <a:br>
              <a:rPr lang="ru-RU" dirty="0" smtClean="0"/>
            </a:br>
            <a:r>
              <a:rPr lang="ru-RU" sz="2400" dirty="0" smtClean="0"/>
              <a:t>(софт + прием наличных + прием карт)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1254831" y="4865522"/>
            <a:ext cx="8837804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dirty="0">
                <a:solidFill>
                  <a:srgbClr val="00A650"/>
                </a:solidFill>
              </a:rPr>
              <a:t>Курьеру носить с собой только </a:t>
            </a:r>
            <a:r>
              <a:rPr lang="ru-RU" dirty="0" smtClean="0">
                <a:solidFill>
                  <a:srgbClr val="00A650"/>
                </a:solidFill>
              </a:rPr>
              <a:t> 1  </a:t>
            </a:r>
            <a:r>
              <a:rPr lang="ru-RU" dirty="0">
                <a:solidFill>
                  <a:srgbClr val="00A650"/>
                </a:solidFill>
              </a:rPr>
              <a:t>устройство.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>
                <a:solidFill>
                  <a:srgbClr val="C01D2E"/>
                </a:solidFill>
              </a:rPr>
              <a:t>Если что-то ломается, то меняется всё (а чаще всего ломается смартфонная часть).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>
                <a:solidFill>
                  <a:srgbClr val="C01D2E"/>
                </a:solidFill>
              </a:rPr>
              <a:t>Софт на «своём» </a:t>
            </a:r>
            <a:r>
              <a:rPr lang="en-US" dirty="0">
                <a:solidFill>
                  <a:srgbClr val="C01D2E"/>
                </a:solidFill>
              </a:rPr>
              <a:t>Linux</a:t>
            </a:r>
            <a:r>
              <a:rPr lang="ru-RU" dirty="0">
                <a:solidFill>
                  <a:srgbClr val="C01D2E"/>
                </a:solidFill>
              </a:rPr>
              <a:t>, прошитый</a:t>
            </a:r>
            <a:r>
              <a:rPr lang="en-US" dirty="0">
                <a:solidFill>
                  <a:srgbClr val="C01D2E"/>
                </a:solidFill>
              </a:rPr>
              <a:t>,</a:t>
            </a:r>
            <a:r>
              <a:rPr lang="ru-RU" dirty="0">
                <a:solidFill>
                  <a:srgbClr val="C01D2E"/>
                </a:solidFill>
              </a:rPr>
              <a:t> за всеми доработками </a:t>
            </a:r>
            <a:r>
              <a:rPr lang="ru-RU" dirty="0" smtClean="0">
                <a:solidFill>
                  <a:srgbClr val="C01D2E"/>
                </a:solidFill>
              </a:rPr>
              <a:t>– только </a:t>
            </a:r>
            <a:r>
              <a:rPr lang="ru-RU" dirty="0">
                <a:solidFill>
                  <a:srgbClr val="C01D2E"/>
                </a:solidFill>
              </a:rPr>
              <a:t>к поставщику.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>
                <a:solidFill>
                  <a:srgbClr val="C01D2E"/>
                </a:solidFill>
              </a:rPr>
              <a:t>Только один </a:t>
            </a:r>
            <a:r>
              <a:rPr lang="ru-RU" dirty="0" err="1">
                <a:solidFill>
                  <a:srgbClr val="C01D2E"/>
                </a:solidFill>
              </a:rPr>
              <a:t>пинпад</a:t>
            </a:r>
            <a:r>
              <a:rPr lang="ru-RU" dirty="0">
                <a:solidFill>
                  <a:srgbClr val="C01D2E"/>
                </a:solidFill>
              </a:rPr>
              <a:t>, ограничен выбор банков.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>
                <a:solidFill>
                  <a:srgbClr val="C01D2E"/>
                </a:solidFill>
              </a:rPr>
              <a:t>Высокая цена.</a:t>
            </a:r>
          </a:p>
        </p:txBody>
      </p:sp>
      <p:pic>
        <p:nvPicPr>
          <p:cNvPr id="3074" name="Picture 2" descr="https://tpgpos.com/wp-content/uploads/2016/07/PAX-S30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07" t="15667" r="27086" b="10746"/>
          <a:stretch/>
        </p:blipFill>
        <p:spPr bwMode="auto">
          <a:xfrm rot="5220071">
            <a:off x="4549130" y="1020735"/>
            <a:ext cx="2249207" cy="4163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683328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Вариант из двух устройств</a:t>
            </a:r>
          </a:p>
        </p:txBody>
      </p:sp>
      <p:grpSp>
        <p:nvGrpSpPr>
          <p:cNvPr id="3" name="Группа 2"/>
          <p:cNvGrpSpPr/>
          <p:nvPr/>
        </p:nvGrpSpPr>
        <p:grpSpPr>
          <a:xfrm>
            <a:off x="2101745" y="2077789"/>
            <a:ext cx="7988510" cy="2850536"/>
            <a:chOff x="1069975" y="2077789"/>
            <a:chExt cx="9837226" cy="3510212"/>
          </a:xfrm>
        </p:grpSpPr>
        <p:pic>
          <p:nvPicPr>
            <p:cNvPr id="1028" name="Picture 4" descr="http://tyumen-market.ru/images/tmnmart/pp/1_1457885784pp_enl.jpe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9975" y="2792990"/>
              <a:ext cx="3391189" cy="20824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5154991" y="3038764"/>
              <a:ext cx="635110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5400" b="1" dirty="0"/>
                <a:t>+</a:t>
              </a:r>
            </a:p>
          </p:txBody>
        </p:sp>
        <p:pic>
          <p:nvPicPr>
            <p:cNvPr id="2052" name="Picture 4" descr="https://im0-tub-ru.yandex.net/i?id=d7d04fb7beef1a09c56e22091a86600e-l&amp;n=13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083" t="18247" r="19499" b="6072"/>
            <a:stretch/>
          </p:blipFill>
          <p:spPr bwMode="auto">
            <a:xfrm>
              <a:off x="6483929" y="2077789"/>
              <a:ext cx="4423272" cy="35102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1" name="TextBox 10"/>
          <p:cNvSpPr txBox="1"/>
          <p:nvPr/>
        </p:nvSpPr>
        <p:spPr>
          <a:xfrm>
            <a:off x="1182583" y="4928325"/>
            <a:ext cx="957159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dirty="0">
                <a:solidFill>
                  <a:srgbClr val="00A650"/>
                </a:solidFill>
              </a:rPr>
              <a:t>Курьеру носить с собой только 2 устройства.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>
                <a:solidFill>
                  <a:srgbClr val="00A650"/>
                </a:solidFill>
              </a:rPr>
              <a:t>Если что-то ломается, то меняется только одно из 2х (чаще всего ломается смартфон).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>
                <a:solidFill>
                  <a:srgbClr val="C01D2E"/>
                </a:solidFill>
              </a:rPr>
              <a:t>Можно свой </a:t>
            </a:r>
            <a:r>
              <a:rPr lang="ru-RU" dirty="0" err="1">
                <a:solidFill>
                  <a:srgbClr val="C01D2E"/>
                </a:solidFill>
              </a:rPr>
              <a:t>пинпад</a:t>
            </a:r>
            <a:r>
              <a:rPr lang="ru-RU" dirty="0">
                <a:solidFill>
                  <a:srgbClr val="C01D2E"/>
                </a:solidFill>
              </a:rPr>
              <a:t>, но не любой, и прикручивать его к ККМ нужно в сервисном центре.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>
                <a:solidFill>
                  <a:srgbClr val="C01D2E"/>
                </a:solidFill>
              </a:rPr>
              <a:t>Прямо сейчас купить нельзя, еще не в реестре.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5631" y="2040451"/>
            <a:ext cx="1364786" cy="537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15796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Вариант из трех устройств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237323" y="4955556"/>
            <a:ext cx="918418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dirty="0">
                <a:solidFill>
                  <a:srgbClr val="00A650"/>
                </a:solidFill>
              </a:rPr>
              <a:t>Уже точно работает, в реестре, всем хватит.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>
                <a:solidFill>
                  <a:srgbClr val="00A650"/>
                </a:solidFill>
              </a:rPr>
              <a:t>Если что-то ломается, то меняется только одно из 3х (чаще всего ломается смартфон).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>
                <a:solidFill>
                  <a:srgbClr val="00A650"/>
                </a:solidFill>
              </a:rPr>
              <a:t>Можно выбирать любой </a:t>
            </a:r>
            <a:r>
              <a:rPr lang="ru-RU" dirty="0" err="1">
                <a:solidFill>
                  <a:srgbClr val="00A650"/>
                </a:solidFill>
              </a:rPr>
              <a:t>пинпад</a:t>
            </a:r>
            <a:r>
              <a:rPr lang="ru-RU" dirty="0">
                <a:solidFill>
                  <a:srgbClr val="00A650"/>
                </a:solidFill>
              </a:rPr>
              <a:t> и любой банк.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>
                <a:solidFill>
                  <a:srgbClr val="C01D2E"/>
                </a:solidFill>
              </a:rPr>
              <a:t>Курьеру носить с собой 3 устройства.</a:t>
            </a:r>
          </a:p>
        </p:txBody>
      </p:sp>
      <p:grpSp>
        <p:nvGrpSpPr>
          <p:cNvPr id="11" name="Группа 10"/>
          <p:cNvGrpSpPr/>
          <p:nvPr/>
        </p:nvGrpSpPr>
        <p:grpSpPr>
          <a:xfrm>
            <a:off x="1311563" y="1945708"/>
            <a:ext cx="9109941" cy="2799873"/>
            <a:chOff x="1311563" y="1945708"/>
            <a:chExt cx="9109941" cy="2799873"/>
          </a:xfrm>
        </p:grpSpPr>
        <p:pic>
          <p:nvPicPr>
            <p:cNvPr id="10" name="Picture 4" descr="https://www.logiscenter.us/media/catalog/product/cache/1/image/340x/9df78eab33525d08d6e5fb8d27136e95/i/n/ingenico-iwl220.jpg?583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85181" y="2120389"/>
              <a:ext cx="2534113" cy="25341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http://tyumen-market.ru/images/tmnmart/pp/1_1457885784pp_enl.jpe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11563" y="2574363"/>
              <a:ext cx="2897239" cy="17790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0" name="Picture 6" descr="https://im0-tub-ru.yandex.net/i?id=06c3d680c6d69b8d16fd9cd37738f4cb-l&amp;n=1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6750" y="2050473"/>
              <a:ext cx="3294754" cy="26951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3919170" y="2784338"/>
              <a:ext cx="542602" cy="7888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5400" b="1" dirty="0"/>
                <a:t>+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816409" y="2784338"/>
              <a:ext cx="542602" cy="7888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5400" b="1" dirty="0"/>
                <a:t>+</a:t>
              </a:r>
            </a:p>
          </p:txBody>
        </p:sp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83214" y="1945708"/>
              <a:ext cx="1364786" cy="53774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115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Поддерживаемые устройства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828675" y="1394480"/>
            <a:ext cx="52004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00B050"/>
                </a:solidFill>
              </a:rPr>
              <a:t>Мобильные компьютеры</a:t>
            </a:r>
            <a:endParaRPr lang="ru-RU" sz="3600" b="1" dirty="0">
              <a:solidFill>
                <a:srgbClr val="00B05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2761" y="5319823"/>
            <a:ext cx="12585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Zebra </a:t>
            </a:r>
          </a:p>
          <a:p>
            <a:pPr algn="ctr"/>
            <a:r>
              <a:rPr lang="en-US" dirty="0" smtClean="0"/>
              <a:t>MC36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6879534" y="5365951"/>
            <a:ext cx="2197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Samsung </a:t>
            </a:r>
          </a:p>
          <a:p>
            <a:pPr algn="ctr"/>
            <a:r>
              <a:rPr lang="en-US" dirty="0" smtClean="0"/>
              <a:t>Galaxy Active Tab</a:t>
            </a:r>
            <a:endParaRPr lang="ru-RU" dirty="0"/>
          </a:p>
        </p:txBody>
      </p:sp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0934" y="2500250"/>
            <a:ext cx="1610472" cy="267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901" y="2916560"/>
            <a:ext cx="1051475" cy="1914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825" y="2936881"/>
            <a:ext cx="1049597" cy="1873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2351254" y="5379589"/>
            <a:ext cx="13653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Honeywell</a:t>
            </a:r>
          </a:p>
          <a:p>
            <a:pPr algn="ctr"/>
            <a:r>
              <a:rPr lang="en-US" dirty="0" smtClean="0"/>
              <a:t>EDA50</a:t>
            </a:r>
            <a:endParaRPr lang="ru-RU" dirty="0"/>
          </a:p>
        </p:txBody>
      </p:sp>
      <p:pic>
        <p:nvPicPr>
          <p:cNvPr id="2063" name="Picture 1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66"/>
          <a:stretch/>
        </p:blipFill>
        <p:spPr bwMode="auto">
          <a:xfrm>
            <a:off x="9056085" y="2593895"/>
            <a:ext cx="2404911" cy="1753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2" name="Picture 1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8688" y="3066290"/>
            <a:ext cx="889853" cy="165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9299780" y="5379589"/>
            <a:ext cx="21971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Любой смартфон или планшет с 3</a:t>
            </a:r>
            <a:r>
              <a:rPr lang="en-US" dirty="0" smtClean="0"/>
              <a:t>G </a:t>
            </a:r>
            <a:r>
              <a:rPr lang="ru-RU" dirty="0" smtClean="0"/>
              <a:t>на </a:t>
            </a:r>
            <a:r>
              <a:rPr lang="en-US" dirty="0" smtClean="0"/>
              <a:t>Android </a:t>
            </a:r>
            <a:r>
              <a:rPr lang="ru-RU" dirty="0" smtClean="0"/>
              <a:t>4.1 и выше</a:t>
            </a:r>
            <a:endParaRPr lang="ru-RU" dirty="0"/>
          </a:p>
        </p:txBody>
      </p:sp>
      <p:pic>
        <p:nvPicPr>
          <p:cNvPr id="1028" name="Picture 4" descr="http://www.chasetech.com/images/attached_image_for_products/CIP_RS30_bg1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99" r="21296"/>
          <a:stretch/>
        </p:blipFill>
        <p:spPr bwMode="auto">
          <a:xfrm>
            <a:off x="4022569" y="2853404"/>
            <a:ext cx="1109113" cy="1969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3976618" y="5379588"/>
            <a:ext cx="12088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CipherLab</a:t>
            </a:r>
            <a:endParaRPr lang="en-US" dirty="0" smtClean="0"/>
          </a:p>
          <a:p>
            <a:pPr algn="ctr"/>
            <a:r>
              <a:rPr lang="en-US" dirty="0" smtClean="0"/>
              <a:t>RS30</a:t>
            </a:r>
            <a:endParaRPr lang="ru-RU" dirty="0"/>
          </a:p>
        </p:txBody>
      </p:sp>
      <p:pic>
        <p:nvPicPr>
          <p:cNvPr id="1026" name="Picture 2" descr="http://www.legasoft.ru/img/tsd_smart_droid.pn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94" r="29416"/>
          <a:stretch/>
        </p:blipFill>
        <p:spPr bwMode="auto">
          <a:xfrm>
            <a:off x="5586833" y="2461409"/>
            <a:ext cx="1110125" cy="2714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5254170" y="5379587"/>
            <a:ext cx="17336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АТОЛ</a:t>
            </a:r>
            <a:endParaRPr lang="en-US" dirty="0" smtClean="0"/>
          </a:p>
          <a:p>
            <a:pPr algn="ctr"/>
            <a:r>
              <a:rPr lang="en-US" dirty="0" err="1" smtClean="0"/>
              <a:t>Smart.DROID</a:t>
            </a:r>
            <a:r>
              <a:rPr lang="en-US" dirty="0" smtClean="0"/>
              <a:t> </a:t>
            </a:r>
            <a:r>
              <a:rPr lang="en-US" b="1" dirty="0" smtClean="0"/>
              <a:t>3G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53276683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Поддерживаемые устройства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828675" y="1394480"/>
            <a:ext cx="51716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00B050"/>
                </a:solidFill>
              </a:rPr>
              <a:t>Мобильные онлайн ККМ</a:t>
            </a:r>
            <a:endParaRPr lang="ru-RU" sz="3600" b="1" dirty="0">
              <a:solidFill>
                <a:srgbClr val="00B050"/>
              </a:solidFill>
            </a:endParaRPr>
          </a:p>
        </p:txBody>
      </p:sp>
      <p:pic>
        <p:nvPicPr>
          <p:cNvPr id="2052" name="Picture 4" descr="Image result for атол 11ф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318291">
            <a:off x="890972" y="2690228"/>
            <a:ext cx="2163134" cy="2163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234181" y="5136950"/>
            <a:ext cx="12261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АТОЛ </a:t>
            </a:r>
            <a:endParaRPr lang="en-US" dirty="0" smtClean="0"/>
          </a:p>
          <a:p>
            <a:pPr algn="ctr"/>
            <a:r>
              <a:rPr lang="ru-RU" dirty="0" smtClean="0"/>
              <a:t>11Ф</a:t>
            </a:r>
            <a:endParaRPr lang="ru-RU" dirty="0"/>
          </a:p>
        </p:txBody>
      </p:sp>
      <p:pic>
        <p:nvPicPr>
          <p:cNvPr id="8" name="Picture 4" descr="https://im0-tub-ru.yandex.net/i?id=d7d04fb7beef1a09c56e22091a86600e-l&amp;n=1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83" t="18247" r="19499" b="6072"/>
          <a:stretch/>
        </p:blipFill>
        <p:spPr bwMode="auto">
          <a:xfrm>
            <a:off x="6000284" y="2684362"/>
            <a:ext cx="2740581" cy="2174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mage result for no imag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33" t="14411" r="24334" b="15282"/>
          <a:stretch/>
        </p:blipFill>
        <p:spPr bwMode="auto">
          <a:xfrm>
            <a:off x="3715777" y="3084725"/>
            <a:ext cx="1396573" cy="1374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886199" y="5136950"/>
            <a:ext cx="12261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АТОЛ </a:t>
            </a:r>
            <a:endParaRPr lang="en-US" dirty="0" smtClean="0"/>
          </a:p>
          <a:p>
            <a:pPr algn="ctr"/>
            <a:r>
              <a:rPr lang="ru-RU" dirty="0" smtClean="0"/>
              <a:t>1</a:t>
            </a:r>
            <a:r>
              <a:rPr lang="en-US" dirty="0" smtClean="0"/>
              <a:t>5</a:t>
            </a:r>
            <a:r>
              <a:rPr lang="ru-RU" dirty="0" smtClean="0"/>
              <a:t>Ф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6464301" y="5149205"/>
            <a:ext cx="1676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АТОЛ </a:t>
            </a:r>
            <a:endParaRPr lang="en-US" dirty="0" smtClean="0"/>
          </a:p>
          <a:p>
            <a:pPr algn="ctr"/>
            <a:r>
              <a:rPr lang="en-US" dirty="0" smtClean="0"/>
              <a:t>60</a:t>
            </a:r>
            <a:r>
              <a:rPr lang="ru-RU" dirty="0" smtClean="0"/>
              <a:t>Ф</a:t>
            </a:r>
            <a:endParaRPr lang="en-US" dirty="0" smtClean="0"/>
          </a:p>
          <a:p>
            <a:pPr algn="ctr"/>
            <a:r>
              <a:rPr lang="ru-RU" dirty="0" smtClean="0"/>
              <a:t>(с пинпадом)</a:t>
            </a:r>
            <a:endParaRPr lang="ru-RU" dirty="0"/>
          </a:p>
        </p:txBody>
      </p:sp>
      <p:pic>
        <p:nvPicPr>
          <p:cNvPr id="2056" name="Picture 8" descr="Image result for mobile птк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5899" y="2828014"/>
            <a:ext cx="2273301" cy="1887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9105899" y="5149205"/>
            <a:ext cx="23876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ШТРИХ- </a:t>
            </a:r>
            <a:endParaRPr lang="en-US" dirty="0" smtClean="0"/>
          </a:p>
          <a:p>
            <a:pPr algn="ctr"/>
            <a:r>
              <a:rPr lang="ru-RU" dirty="0" smtClean="0"/>
              <a:t>МОБАЙЛ-Ф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6072103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Поддерживаемые устройства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828675" y="1394480"/>
            <a:ext cx="47500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00B050"/>
                </a:solidFill>
              </a:rPr>
              <a:t>Мобильный эквайринг</a:t>
            </a:r>
            <a:endParaRPr lang="ru-RU" sz="3600" b="1" dirty="0">
              <a:solidFill>
                <a:srgbClr val="00B05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291079" y="5332078"/>
            <a:ext cx="12261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Payme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9943097" y="5332078"/>
            <a:ext cx="12261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2can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1130388" y="5332078"/>
            <a:ext cx="23876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Ingenico </a:t>
            </a:r>
          </a:p>
          <a:p>
            <a:pPr algn="ctr"/>
            <a:r>
              <a:rPr lang="en-US" dirty="0" smtClean="0"/>
              <a:t>ICMP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9018" y="2696617"/>
            <a:ext cx="2191564" cy="200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3901" y="2696617"/>
            <a:ext cx="1325347" cy="2533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7" descr="Related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158" y="2223987"/>
            <a:ext cx="3466060" cy="3292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 descr="Related imag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6673" y="2514385"/>
            <a:ext cx="2514818" cy="2514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3622873" y="5332078"/>
            <a:ext cx="23876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Ingenico </a:t>
            </a:r>
          </a:p>
          <a:p>
            <a:pPr algn="ctr"/>
            <a:r>
              <a:rPr lang="en-US" dirty="0"/>
              <a:t>i</a:t>
            </a:r>
            <a:r>
              <a:rPr lang="en-US" dirty="0" smtClean="0"/>
              <a:t>WL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8876936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Итого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ru-RU" dirty="0" smtClean="0"/>
              <a:t>Есть несколько вариантов по аппаратному обеспечению.</a:t>
            </a:r>
          </a:p>
          <a:p>
            <a:pPr>
              <a:lnSpc>
                <a:spcPct val="150000"/>
              </a:lnSpc>
            </a:pPr>
            <a:r>
              <a:rPr lang="ru-RU" dirty="0" smtClean="0"/>
              <a:t>На момент 2017 г. три устройства лучше, чем одно.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18970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Техническая информация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Программная платформа, средства интеграции и т.п.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558477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Курьер разработан на </a:t>
            </a:r>
            <a:r>
              <a:rPr lang="en-US" dirty="0"/>
              <a:t>Mobile SMARTS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lnSpc>
                <a:spcPct val="150000"/>
              </a:lnSpc>
              <a:buNone/>
            </a:pPr>
            <a:r>
              <a:rPr lang="ru-RU" b="1" dirty="0" err="1" smtClean="0"/>
              <a:t>Mobile</a:t>
            </a:r>
            <a:r>
              <a:rPr lang="ru-RU" b="1" dirty="0" smtClean="0"/>
              <a:t> </a:t>
            </a:r>
            <a:r>
              <a:rPr lang="ru-RU" b="1" dirty="0"/>
              <a:t>SMARTS </a:t>
            </a:r>
            <a:r>
              <a:rPr lang="ru-RU" dirty="0"/>
              <a:t>— это программная платформа для разработки корпоративных мобильных решений под мобильные терминалы сбора данных (ТСД), </a:t>
            </a:r>
            <a:r>
              <a:rPr lang="ru-RU" dirty="0" err="1"/>
              <a:t>микрокиоски</a:t>
            </a:r>
            <a:r>
              <a:rPr lang="ru-RU" dirty="0"/>
              <a:t> (прайс-</a:t>
            </a:r>
            <a:r>
              <a:rPr lang="ru-RU" dirty="0" err="1"/>
              <a:t>чекеры</a:t>
            </a:r>
            <a:r>
              <a:rPr lang="ru-RU" dirty="0"/>
              <a:t>), смартфоны и планшеты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3806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Что </a:t>
            </a:r>
            <a:r>
              <a:rPr lang="ru-RU" dirty="0" smtClean="0"/>
              <a:t>такое </a:t>
            </a:r>
            <a:r>
              <a:rPr lang="en-US" dirty="0" smtClean="0"/>
              <a:t>«Mobile </a:t>
            </a:r>
            <a:r>
              <a:rPr lang="en-US" dirty="0"/>
              <a:t>SMARTS: </a:t>
            </a:r>
            <a:r>
              <a:rPr lang="ru-RU" dirty="0"/>
              <a:t>Курьер</a:t>
            </a:r>
            <a:r>
              <a:rPr lang="ru-RU" dirty="0" smtClean="0"/>
              <a:t>»?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059709"/>
            <a:ext cx="10515600" cy="4117254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ru-RU" dirty="0" smtClean="0">
                <a:solidFill>
                  <a:srgbClr val="FF0066"/>
                </a:solidFill>
              </a:rPr>
              <a:t>Мобильное приложение </a:t>
            </a:r>
            <a:r>
              <a:rPr lang="ru-RU" dirty="0" smtClean="0"/>
              <a:t>для курьера </a:t>
            </a:r>
            <a:r>
              <a:rPr lang="ru-RU" dirty="0" smtClean="0">
                <a:solidFill>
                  <a:srgbClr val="FF0066"/>
                </a:solidFill>
              </a:rPr>
              <a:t>*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ru-RU" dirty="0" smtClean="0">
                <a:solidFill>
                  <a:srgbClr val="FF0066"/>
                </a:solidFill>
              </a:rPr>
              <a:t>+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ru-RU" dirty="0" smtClean="0"/>
              <a:t>обмен по </a:t>
            </a:r>
            <a:r>
              <a:rPr lang="en-US" dirty="0" smtClean="0"/>
              <a:t>USB</a:t>
            </a:r>
            <a:r>
              <a:rPr lang="ru-RU" dirty="0"/>
              <a:t> или сервер приложений (при необходимости)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ru-RU" dirty="0" smtClean="0">
                <a:solidFill>
                  <a:srgbClr val="FF0066"/>
                </a:solidFill>
              </a:rPr>
              <a:t>+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ru-RU" dirty="0" smtClean="0"/>
              <a:t>обмен через </a:t>
            </a:r>
            <a:r>
              <a:rPr lang="en-US" dirty="0" smtClean="0"/>
              <a:t>TXT </a:t>
            </a:r>
            <a:r>
              <a:rPr lang="ru-RU" dirty="0" smtClean="0"/>
              <a:t>или </a:t>
            </a:r>
            <a:r>
              <a:rPr lang="en-US" dirty="0" smtClean="0"/>
              <a:t>Excel / </a:t>
            </a:r>
            <a:r>
              <a:rPr lang="ru-RU" dirty="0" smtClean="0"/>
              <a:t>интеграция с 1С / </a:t>
            </a:r>
            <a:r>
              <a:rPr lang="en-US" dirty="0" smtClean="0"/>
              <a:t>ERP / </a:t>
            </a:r>
            <a:r>
              <a:rPr lang="ru-RU" dirty="0" smtClean="0"/>
              <a:t>сайтом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907700" y="5627885"/>
            <a:ext cx="1059850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>
                <a:solidFill>
                  <a:srgbClr val="FF0066"/>
                </a:solidFill>
              </a:rPr>
              <a:t>*</a:t>
            </a:r>
            <a:r>
              <a:rPr lang="ru-RU" dirty="0"/>
              <a:t> </a:t>
            </a:r>
            <a:r>
              <a:rPr lang="ru-RU" dirty="0" smtClean="0"/>
              <a:t>поддерживаются </a:t>
            </a:r>
            <a:r>
              <a:rPr lang="en-US" dirty="0" smtClean="0"/>
              <a:t>Android 4.1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51174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Почему </a:t>
            </a:r>
            <a:r>
              <a:rPr lang="en-US" dirty="0"/>
              <a:t>Mobile </a:t>
            </a:r>
            <a:r>
              <a:rPr lang="en-US" dirty="0" smtClean="0"/>
              <a:t>SMARTS</a:t>
            </a:r>
            <a:r>
              <a:rPr lang="ru-RU" dirty="0" smtClean="0"/>
              <a:t>?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lnSpc>
                <a:spcPct val="150000"/>
              </a:lnSpc>
              <a:buNone/>
            </a:pPr>
            <a:r>
              <a:rPr lang="ru-RU" dirty="0" err="1" smtClean="0"/>
              <a:t>Mobile</a:t>
            </a:r>
            <a:r>
              <a:rPr lang="ru-RU" dirty="0" smtClean="0"/>
              <a:t> </a:t>
            </a:r>
            <a:r>
              <a:rPr lang="ru-RU" dirty="0"/>
              <a:t>SMARTS </a:t>
            </a:r>
            <a:r>
              <a:rPr lang="ru-RU" dirty="0" smtClean="0"/>
              <a:t>обеспечивает быструю </a:t>
            </a:r>
            <a:r>
              <a:rPr lang="ru-RU" dirty="0"/>
              <a:t>разработку, внедрение, собственно работу и последующую поддержку мобильной части (</a:t>
            </a:r>
            <a:r>
              <a:rPr lang="ru-RU" dirty="0" err="1"/>
              <a:t>front-end</a:t>
            </a:r>
            <a:r>
              <a:rPr lang="ru-RU" dirty="0"/>
              <a:t>) транспортных, складских, торговых </a:t>
            </a:r>
            <a:r>
              <a:rPr lang="ru-RU" dirty="0" smtClean="0"/>
              <a:t>и производственных </a:t>
            </a:r>
            <a:r>
              <a:rPr lang="ru-RU" dirty="0"/>
              <a:t>систем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23898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www.cleverence.ru/upload/iblock/ffd/mobile-smarts-schema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4467" y="914401"/>
            <a:ext cx="7181633" cy="5548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10515600" cy="914400"/>
          </a:xfrm>
        </p:spPr>
        <p:txBody>
          <a:bodyPr/>
          <a:lstStyle/>
          <a:p>
            <a:pPr marL="177800"/>
            <a:r>
              <a:rPr lang="ru-RU" dirty="0" smtClean="0"/>
              <a:t>Архитектура </a:t>
            </a:r>
            <a:r>
              <a:rPr lang="en-US" dirty="0" smtClean="0"/>
              <a:t>Mobile SMARTS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2645687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Средства разработки включены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6229" y="1931039"/>
            <a:ext cx="4529647" cy="383868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79251" y="2194245"/>
            <a:ext cx="2486958" cy="331227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6564" y="2521528"/>
            <a:ext cx="2337236" cy="263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190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Автоматический обмен</a:t>
            </a:r>
          </a:p>
        </p:txBody>
      </p:sp>
      <p:pic>
        <p:nvPicPr>
          <p:cNvPr id="1028" name="Picture 4" descr="http://www.miankoutu.com/uploadfiles/2016-3-25/phone_30_1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3700" y="2160065"/>
            <a:ext cx="4299932" cy="3071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downloadicons.net/sites/default/files/green-circular-arrow-logo-icon-9496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3453" y="3265542"/>
            <a:ext cx="860425" cy="860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867508" y="1674674"/>
            <a:ext cx="5965371" cy="38318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/>
              <a:t>В программе предусмотрен автоматический обмен при наличии сети. </a:t>
            </a:r>
            <a:endParaRPr lang="ru-RU" dirty="0" smtClean="0"/>
          </a:p>
          <a:p>
            <a:pPr>
              <a:lnSpc>
                <a:spcPct val="150000"/>
              </a:lnSpc>
            </a:pPr>
            <a:endParaRPr lang="ru-RU" dirty="0"/>
          </a:p>
          <a:p>
            <a:pPr>
              <a:lnSpc>
                <a:spcPct val="150000"/>
              </a:lnSpc>
            </a:pPr>
            <a:r>
              <a:rPr lang="ru-RU" dirty="0" smtClean="0"/>
              <a:t>Выполненные </a:t>
            </a:r>
            <a:r>
              <a:rPr lang="ru-RU" dirty="0"/>
              <a:t>заказы уходят в систему, новые заказы приходят на мобильное устройство.  </a:t>
            </a:r>
            <a:endParaRPr lang="ru-RU" dirty="0" smtClean="0"/>
          </a:p>
          <a:p>
            <a:pPr>
              <a:lnSpc>
                <a:spcPct val="150000"/>
              </a:lnSpc>
            </a:pPr>
            <a:endParaRPr lang="ru-RU" dirty="0"/>
          </a:p>
          <a:p>
            <a:pPr>
              <a:lnSpc>
                <a:spcPct val="150000"/>
              </a:lnSpc>
            </a:pPr>
            <a:r>
              <a:rPr lang="ru-RU" dirty="0" smtClean="0"/>
              <a:t>При </a:t>
            </a:r>
            <a:r>
              <a:rPr lang="ru-RU" dirty="0"/>
              <a:t>наличии </a:t>
            </a:r>
            <a:r>
              <a:rPr lang="ru-RU" dirty="0" err="1"/>
              <a:t>Wi-Fi</a:t>
            </a:r>
            <a:r>
              <a:rPr lang="ru-RU" dirty="0"/>
              <a:t> или сети сотового оператора это позволяет работать без ручной загрузки/выгрузки каких-либо файлов по кабелю или через сетевые папки.</a:t>
            </a:r>
          </a:p>
        </p:txBody>
      </p:sp>
    </p:spTree>
    <p:extLst>
      <p:ext uri="{BB962C8B-B14F-4D97-AF65-F5344CB8AC3E}">
        <p14:creationId xmlns:p14="http://schemas.microsoft.com/office/powerpoint/2010/main" val="2490407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Заключение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791624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Итого преимущества</a:t>
            </a: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ru-RU" dirty="0"/>
              <a:t>ТСД / смартфон / планшет.</a:t>
            </a:r>
          </a:p>
          <a:p>
            <a:pPr>
              <a:lnSpc>
                <a:spcPct val="150000"/>
              </a:lnSpc>
            </a:pPr>
            <a:r>
              <a:rPr lang="ru-RU" dirty="0" err="1" smtClean="0"/>
              <a:t>Android</a:t>
            </a:r>
            <a:r>
              <a:rPr lang="ru-RU" dirty="0" smtClean="0"/>
              <a:t>.</a:t>
            </a:r>
            <a:endParaRPr lang="ru-RU" dirty="0"/>
          </a:p>
          <a:p>
            <a:pPr>
              <a:lnSpc>
                <a:spcPct val="150000"/>
              </a:lnSpc>
            </a:pPr>
            <a:r>
              <a:rPr lang="ru-RU" dirty="0"/>
              <a:t>Разработан на </a:t>
            </a:r>
            <a:r>
              <a:rPr lang="en-US" dirty="0"/>
              <a:t>Mobile SMARTS</a:t>
            </a:r>
            <a:endParaRPr lang="ru-RU" dirty="0"/>
          </a:p>
          <a:p>
            <a:pPr>
              <a:lnSpc>
                <a:spcPct val="150000"/>
              </a:lnSpc>
            </a:pPr>
            <a:r>
              <a:rPr lang="ru-RU" dirty="0"/>
              <a:t>Есть визуальный инструмент разработки для программистов</a:t>
            </a:r>
          </a:p>
          <a:p>
            <a:pPr>
              <a:lnSpc>
                <a:spcPct val="150000"/>
              </a:lnSpc>
            </a:pPr>
            <a:r>
              <a:rPr lang="ru-RU" dirty="0" smtClean="0"/>
              <a:t>Онлайн </a:t>
            </a:r>
            <a:r>
              <a:rPr lang="ru-RU" dirty="0"/>
              <a:t>/ офлайн / полу-офлайн / </a:t>
            </a:r>
            <a:r>
              <a:rPr lang="en-US" dirty="0"/>
              <a:t>3G / LTE / Wi-Fi / </a:t>
            </a:r>
            <a:r>
              <a:rPr lang="ru-RU" dirty="0"/>
              <a:t>кабель </a:t>
            </a:r>
            <a:r>
              <a:rPr lang="en-US" dirty="0"/>
              <a:t>USB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77694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bg1"/>
                </a:solidFill>
              </a:rPr>
              <a:t>Спасибо!</a:t>
            </a:r>
          </a:p>
        </p:txBody>
      </p:sp>
    </p:spTree>
    <p:extLst>
      <p:ext uri="{BB962C8B-B14F-4D97-AF65-F5344CB8AC3E}">
        <p14:creationId xmlns:p14="http://schemas.microsoft.com/office/powerpoint/2010/main" val="3812046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Что умеет </a:t>
            </a:r>
            <a:r>
              <a:rPr lang="en-US" dirty="0"/>
              <a:t>«Mobile SMARTS: </a:t>
            </a:r>
            <a:r>
              <a:rPr lang="ru-RU" dirty="0"/>
              <a:t>Курьер»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059709"/>
            <a:ext cx="10515600" cy="4117254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ru-RU" dirty="0" smtClean="0"/>
              <a:t>Принимать к оплате наличные и карты</a:t>
            </a:r>
          </a:p>
          <a:p>
            <a:pPr>
              <a:lnSpc>
                <a:spcPct val="150000"/>
              </a:lnSpc>
            </a:pPr>
            <a:r>
              <a:rPr lang="ru-RU" dirty="0"/>
              <a:t>Пробивать </a:t>
            </a:r>
            <a:r>
              <a:rPr lang="ru-RU" dirty="0" smtClean="0"/>
              <a:t>чеки</a:t>
            </a:r>
            <a:r>
              <a:rPr lang="en-US" dirty="0" smtClean="0"/>
              <a:t> </a:t>
            </a:r>
            <a:r>
              <a:rPr lang="ru-RU" dirty="0" smtClean="0"/>
              <a:t>на онлайн ККМ</a:t>
            </a:r>
            <a:endParaRPr lang="en-US" dirty="0"/>
          </a:p>
          <a:p>
            <a:pPr>
              <a:lnSpc>
                <a:spcPct val="150000"/>
              </a:lnSpc>
            </a:pPr>
            <a:r>
              <a:rPr lang="ru-RU" dirty="0" smtClean="0"/>
              <a:t>Исправлять </a:t>
            </a:r>
            <a:r>
              <a:rPr lang="ru-RU" dirty="0"/>
              <a:t>заказы, </a:t>
            </a:r>
            <a:r>
              <a:rPr lang="ru-RU" dirty="0" smtClean="0"/>
              <a:t>добавлять/убирать/возвращать позиции</a:t>
            </a:r>
          </a:p>
          <a:p>
            <a:pPr>
              <a:lnSpc>
                <a:spcPct val="150000"/>
              </a:lnSpc>
            </a:pPr>
            <a:r>
              <a:rPr lang="ru-RU" dirty="0" smtClean="0"/>
              <a:t>Оформлять возвраты</a:t>
            </a:r>
            <a:endParaRPr lang="ru-RU" dirty="0"/>
          </a:p>
          <a:p>
            <a:pPr>
              <a:lnSpc>
                <a:spcPct val="150000"/>
              </a:lnSpc>
            </a:pPr>
            <a:r>
              <a:rPr lang="ru-RU" dirty="0"/>
              <a:t>Получать заказы из офиса, отчитываться о выполнении</a:t>
            </a:r>
          </a:p>
          <a:p>
            <a:pPr>
              <a:lnSpc>
                <a:spcPct val="150000"/>
              </a:lnSpc>
            </a:pPr>
            <a:r>
              <a:rPr lang="ru-RU" dirty="0">
                <a:solidFill>
                  <a:srgbClr val="00A650"/>
                </a:solidFill>
              </a:rPr>
              <a:t>Двигать бизнес вперед!</a:t>
            </a:r>
          </a:p>
        </p:txBody>
      </p:sp>
    </p:spTree>
    <p:extLst>
      <p:ext uri="{BB962C8B-B14F-4D97-AF65-F5344CB8AC3E}">
        <p14:creationId xmlns:p14="http://schemas.microsoft.com/office/powerpoint/2010/main" val="1158285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/>
          <a:srcRect l="32721" r="31900"/>
          <a:stretch/>
        </p:blipFill>
        <p:spPr>
          <a:xfrm>
            <a:off x="8654664" y="923366"/>
            <a:ext cx="2667999" cy="5253597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Основные операции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838200" y="1825625"/>
            <a:ext cx="7552174" cy="435133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ru-RU" dirty="0" smtClean="0"/>
              <a:t>Работа с заказами</a:t>
            </a:r>
          </a:p>
          <a:p>
            <a:pPr>
              <a:lnSpc>
                <a:spcPct val="150000"/>
              </a:lnSpc>
            </a:pPr>
            <a:r>
              <a:rPr lang="ru-RU" dirty="0" smtClean="0"/>
              <a:t>Получение товара на складе</a:t>
            </a:r>
          </a:p>
          <a:p>
            <a:pPr>
              <a:lnSpc>
                <a:spcPct val="150000"/>
              </a:lnSpc>
            </a:pPr>
            <a:r>
              <a:rPr lang="ru-RU" dirty="0" smtClean="0"/>
              <a:t>Сдача товара на склад</a:t>
            </a:r>
          </a:p>
          <a:p>
            <a:pPr>
              <a:lnSpc>
                <a:spcPct val="150000"/>
              </a:lnSpc>
            </a:pPr>
            <a:r>
              <a:rPr lang="ru-RU" dirty="0" smtClean="0"/>
              <a:t>Кассовые операции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59526" y="1456265"/>
            <a:ext cx="2243080" cy="3987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6607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/>
          <a:srcRect l="32721" r="31900"/>
          <a:stretch/>
        </p:blipFill>
        <p:spPr>
          <a:xfrm>
            <a:off x="7474605" y="1670016"/>
            <a:ext cx="1957822" cy="385517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Дополнительно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838200" y="1825625"/>
            <a:ext cx="7552174" cy="435133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ru-RU" dirty="0" smtClean="0"/>
              <a:t>Показ адреса на карте</a:t>
            </a:r>
          </a:p>
          <a:p>
            <a:pPr>
              <a:lnSpc>
                <a:spcPct val="150000"/>
              </a:lnSpc>
            </a:pPr>
            <a:r>
              <a:rPr lang="ru-RU" dirty="0" smtClean="0"/>
              <a:t>Звонок клиенту прямо из заказа</a:t>
            </a:r>
          </a:p>
          <a:p>
            <a:pPr>
              <a:lnSpc>
                <a:spcPct val="150000"/>
              </a:lnSpc>
            </a:pPr>
            <a:r>
              <a:rPr lang="ru-RU" dirty="0" smtClean="0"/>
              <a:t>Смешанная оплата (наличные + карта)</a:t>
            </a:r>
          </a:p>
          <a:p>
            <a:pPr>
              <a:lnSpc>
                <a:spcPct val="150000"/>
              </a:lnSpc>
            </a:pPr>
            <a:r>
              <a:rPr lang="ru-RU" dirty="0" smtClean="0"/>
              <a:t>и др.</a:t>
            </a:r>
          </a:p>
          <a:p>
            <a:pPr>
              <a:lnSpc>
                <a:spcPct val="150000"/>
              </a:lnSpc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90594" y="2116909"/>
            <a:ext cx="1612927" cy="286651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/>
          <a:srcRect l="32721" r="31900"/>
          <a:stretch/>
        </p:blipFill>
        <p:spPr>
          <a:xfrm>
            <a:off x="8753536" y="923366"/>
            <a:ext cx="2667999" cy="5253597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84465" y="1575136"/>
            <a:ext cx="2222616" cy="3950056"/>
          </a:xfrm>
          <a:prstGeom prst="rect">
            <a:avLst/>
          </a:prstGeom>
        </p:spPr>
      </p:pic>
      <p:cxnSp>
        <p:nvCxnSpPr>
          <p:cNvPr id="10" name="Скругленная соединительная линия 9"/>
          <p:cNvCxnSpPr/>
          <p:nvPr/>
        </p:nvCxnSpPr>
        <p:spPr>
          <a:xfrm>
            <a:off x="8829675" y="2733675"/>
            <a:ext cx="1285875" cy="409575"/>
          </a:xfrm>
          <a:prstGeom prst="curvedConnector3">
            <a:avLst>
              <a:gd name="adj1" fmla="val 101111"/>
            </a:avLst>
          </a:prstGeom>
          <a:ln w="28575">
            <a:solidFill>
              <a:srgbClr val="5486C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1881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Другая 1">
      <a:majorFont>
        <a:latin typeface="Segoe UI"/>
        <a:ea typeface=""/>
        <a:cs typeface=""/>
      </a:majorFont>
      <a:minorFont>
        <a:latin typeface="Segoe UI Light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0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6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7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8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9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8501</TotalTime>
  <Words>1968</Words>
  <Application>Microsoft Office PowerPoint</Application>
  <PresentationFormat>Широкоэкранный</PresentationFormat>
  <Paragraphs>448</Paragraphs>
  <Slides>66</Slides>
  <Notes>33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66</vt:i4>
      </vt:variant>
    </vt:vector>
  </HeadingPairs>
  <TitlesOfParts>
    <vt:vector size="73" baseType="lpstr">
      <vt:lpstr>DengXian</vt:lpstr>
      <vt:lpstr>Arial</vt:lpstr>
      <vt:lpstr>Calibri</vt:lpstr>
      <vt:lpstr>Segoe UI</vt:lpstr>
      <vt:lpstr>Segoe UI Light</vt:lpstr>
      <vt:lpstr>Times New Roman</vt:lpstr>
      <vt:lpstr>Тема Office</vt:lpstr>
      <vt:lpstr>Презентация PowerPoint</vt:lpstr>
      <vt:lpstr>Оплата заказов</vt:lpstr>
      <vt:lpstr>Анализ ситуации</vt:lpstr>
      <vt:lpstr>Что будет, если отказаться от касс?</vt:lpstr>
      <vt:lpstr>Mobile SMARTS: Курьер</vt:lpstr>
      <vt:lpstr>Что такое «Mobile SMARTS: Курьер»?</vt:lpstr>
      <vt:lpstr>Что умеет «Mobile SMARTS: Курьер»</vt:lpstr>
      <vt:lpstr>Основные операции</vt:lpstr>
      <vt:lpstr>Дополнительно</vt:lpstr>
      <vt:lpstr>Соответствие 54-ФЗ</vt:lpstr>
      <vt:lpstr>Стоимость программы</vt:lpstr>
      <vt:lpstr>Варианты лицензий</vt:lpstr>
      <vt:lpstr>Варианты лицензий \ Технические ограничения</vt:lpstr>
      <vt:lpstr>Варианты лицензий \ Минимум</vt:lpstr>
      <vt:lpstr>Варианты лицензий \ Базовый</vt:lpstr>
      <vt:lpstr>Варианты лицензий \ Расширенный</vt:lpstr>
      <vt:lpstr>Сценарии использования</vt:lpstr>
      <vt:lpstr>Какие предусмотрены сценарии</vt:lpstr>
      <vt:lpstr>Сам себе курьер</vt:lpstr>
      <vt:lpstr>Сам себе курьер</vt:lpstr>
      <vt:lpstr>Сам себе курьер</vt:lpstr>
      <vt:lpstr>Доверенные курьеры</vt:lpstr>
      <vt:lpstr>Доверенные курьеры</vt:lpstr>
      <vt:lpstr>Доверенные курьеры</vt:lpstr>
      <vt:lpstr>Курьерская компания</vt:lpstr>
      <vt:lpstr>Курьерская компания</vt:lpstr>
      <vt:lpstr>Курьерская компания</vt:lpstr>
      <vt:lpstr>Подробнее об операциях</vt:lpstr>
      <vt:lpstr>Список заказов</vt:lpstr>
      <vt:lpstr>Список заказов</vt:lpstr>
      <vt:lpstr>Список заказов</vt:lpstr>
      <vt:lpstr>Список заказов</vt:lpstr>
      <vt:lpstr>Список заказов</vt:lpstr>
      <vt:lpstr>Просмотр заказа</vt:lpstr>
      <vt:lpstr>Просмотр заказа</vt:lpstr>
      <vt:lpstr>Корректировка заказа</vt:lpstr>
      <vt:lpstr>Корректировка заказа</vt:lpstr>
      <vt:lpstr>Корректировка заказа</vt:lpstr>
      <vt:lpstr>Корректировка заказа</vt:lpstr>
      <vt:lpstr>Корректировка заказа</vt:lpstr>
      <vt:lpstr>Создание нового заказа</vt:lpstr>
      <vt:lpstr>Создание нового заказа</vt:lpstr>
      <vt:lpstr>Возврат товара</vt:lpstr>
      <vt:lpstr>Возврат товара</vt:lpstr>
      <vt:lpstr>Возврат товара</vt:lpstr>
      <vt:lpstr>Получение и сдача товара</vt:lpstr>
      <vt:lpstr>Получение товара</vt:lpstr>
      <vt:lpstr>Сдача товара</vt:lpstr>
      <vt:lpstr>Аппаратная составляющая</vt:lpstr>
      <vt:lpstr>Варианты решения</vt:lpstr>
      <vt:lpstr>Вариант из одного устройства (софт + прием наличных + прием карт)</vt:lpstr>
      <vt:lpstr>Вариант из двух устройств</vt:lpstr>
      <vt:lpstr>Вариант из трех устройств</vt:lpstr>
      <vt:lpstr>Поддерживаемые устройства</vt:lpstr>
      <vt:lpstr>Поддерживаемые устройства</vt:lpstr>
      <vt:lpstr>Поддерживаемые устройства</vt:lpstr>
      <vt:lpstr>Итого</vt:lpstr>
      <vt:lpstr>Техническая информация</vt:lpstr>
      <vt:lpstr>Курьер разработан на Mobile SMARTS</vt:lpstr>
      <vt:lpstr>Почему Mobile SMARTS?</vt:lpstr>
      <vt:lpstr>Архитектура Mobile SMARTS</vt:lpstr>
      <vt:lpstr>Средства разработки включены</vt:lpstr>
      <vt:lpstr>Автоматический обмен</vt:lpstr>
      <vt:lpstr>Заключение</vt:lpstr>
      <vt:lpstr>Итого преимущества</vt:lpstr>
      <vt:lpstr>Спасибо!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Mobile SMARTS: Магазин 15</dc:title>
  <dc:creator>Учетная запись Майкрософт</dc:creator>
  <cp:lastModifiedBy>Сергей Баженов</cp:lastModifiedBy>
  <cp:revision>216</cp:revision>
  <dcterms:created xsi:type="dcterms:W3CDTF">2016-04-22T13:44:34Z</dcterms:created>
  <dcterms:modified xsi:type="dcterms:W3CDTF">2017-04-18T10:59:52Z</dcterms:modified>
</cp:coreProperties>
</file>